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9" d="100"/>
          <a:sy n="109" d="100"/>
        </p:scale>
        <p:origin x="63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095850EF-BF93-49BE-8C5A-8485692ED7F4}" type="datetimeFigureOut">
              <a:rPr lang="ru-RU" smtClean="0"/>
              <a:t>22.08.2025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0B5C29B-8A85-4584-BAED-002373F07E89}" type="slidenum">
              <a:rPr lang="ru-RU" smtClean="0"/>
              <a:t>‹#›</a:t>
            </a:fld>
            <a:endParaRPr lang="ru-RU"/>
          </a:p>
        </p:txBody>
      </p:sp>
    </p:spTree>
    <p:extLst>
      <p:ext uri="{BB962C8B-B14F-4D97-AF65-F5344CB8AC3E}">
        <p14:creationId xmlns:p14="http://schemas.microsoft.com/office/powerpoint/2010/main" val="2415108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95850EF-BF93-49BE-8C5A-8485692ED7F4}" type="datetimeFigureOut">
              <a:rPr lang="ru-RU" smtClean="0"/>
              <a:t>22.08.2025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0B5C29B-8A85-4584-BAED-002373F07E89}" type="slidenum">
              <a:rPr lang="ru-RU" smtClean="0"/>
              <a:t>‹#›</a:t>
            </a:fld>
            <a:endParaRPr lang="ru-RU"/>
          </a:p>
        </p:txBody>
      </p:sp>
    </p:spTree>
    <p:extLst>
      <p:ext uri="{BB962C8B-B14F-4D97-AF65-F5344CB8AC3E}">
        <p14:creationId xmlns:p14="http://schemas.microsoft.com/office/powerpoint/2010/main" val="7842458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095850EF-BF93-49BE-8C5A-8485692ED7F4}" type="datetimeFigureOut">
              <a:rPr lang="ru-RU" smtClean="0"/>
              <a:t>22.08.2025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0B5C29B-8A85-4584-BAED-002373F07E89}" type="slidenum">
              <a:rPr lang="ru-RU" smtClean="0"/>
              <a:t>‹#›</a:t>
            </a:fld>
            <a:endParaRPr lang="ru-RU"/>
          </a:p>
        </p:txBody>
      </p:sp>
    </p:spTree>
    <p:extLst>
      <p:ext uri="{BB962C8B-B14F-4D97-AF65-F5344CB8AC3E}">
        <p14:creationId xmlns:p14="http://schemas.microsoft.com/office/powerpoint/2010/main" val="2935469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095850EF-BF93-49BE-8C5A-8485692ED7F4}" type="datetimeFigureOut">
              <a:rPr lang="ru-RU" smtClean="0"/>
              <a:t>22.08.2025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0B5C29B-8A85-4584-BAED-002373F07E89}" type="slidenum">
              <a:rPr lang="ru-RU" smtClean="0"/>
              <a:t>‹#›</a:t>
            </a:fld>
            <a:endParaRPr lang="ru-RU"/>
          </a:p>
        </p:txBody>
      </p:sp>
    </p:spTree>
    <p:extLst>
      <p:ext uri="{BB962C8B-B14F-4D97-AF65-F5344CB8AC3E}">
        <p14:creationId xmlns:p14="http://schemas.microsoft.com/office/powerpoint/2010/main" val="2877979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095850EF-BF93-49BE-8C5A-8485692ED7F4}" type="datetimeFigureOut">
              <a:rPr lang="ru-RU" smtClean="0"/>
              <a:t>22.08.2025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0B5C29B-8A85-4584-BAED-002373F07E89}" type="slidenum">
              <a:rPr lang="ru-RU" smtClean="0"/>
              <a:t>‹#›</a:t>
            </a:fld>
            <a:endParaRPr lang="ru-RU"/>
          </a:p>
        </p:txBody>
      </p:sp>
    </p:spTree>
    <p:extLst>
      <p:ext uri="{BB962C8B-B14F-4D97-AF65-F5344CB8AC3E}">
        <p14:creationId xmlns:p14="http://schemas.microsoft.com/office/powerpoint/2010/main" val="29042896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095850EF-BF93-49BE-8C5A-8485692ED7F4}" type="datetimeFigureOut">
              <a:rPr lang="ru-RU" smtClean="0"/>
              <a:t>22.08.2025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0B5C29B-8A85-4584-BAED-002373F07E89}" type="slidenum">
              <a:rPr lang="ru-RU" smtClean="0"/>
              <a:t>‹#›</a:t>
            </a:fld>
            <a:endParaRPr lang="ru-RU"/>
          </a:p>
        </p:txBody>
      </p:sp>
    </p:spTree>
    <p:extLst>
      <p:ext uri="{BB962C8B-B14F-4D97-AF65-F5344CB8AC3E}">
        <p14:creationId xmlns:p14="http://schemas.microsoft.com/office/powerpoint/2010/main" val="3681439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95850EF-BF93-49BE-8C5A-8485692ED7F4}" type="datetimeFigureOut">
              <a:rPr lang="ru-RU" smtClean="0"/>
              <a:t>22.08.2025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0B5C29B-8A85-4584-BAED-002373F07E89}" type="slidenum">
              <a:rPr lang="ru-RU" smtClean="0"/>
              <a:t>‹#›</a:t>
            </a:fld>
            <a:endParaRPr lang="ru-RU"/>
          </a:p>
        </p:txBody>
      </p:sp>
    </p:spTree>
    <p:extLst>
      <p:ext uri="{BB962C8B-B14F-4D97-AF65-F5344CB8AC3E}">
        <p14:creationId xmlns:p14="http://schemas.microsoft.com/office/powerpoint/2010/main" val="9909682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095850EF-BF93-49BE-8C5A-8485692ED7F4}" type="datetimeFigureOut">
              <a:rPr lang="ru-RU" smtClean="0"/>
              <a:t>22.08.2025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0B5C29B-8A85-4584-BAED-002373F07E89}" type="slidenum">
              <a:rPr lang="ru-RU" smtClean="0"/>
              <a:t>‹#›</a:t>
            </a:fld>
            <a:endParaRPr lang="ru-RU"/>
          </a:p>
        </p:txBody>
      </p:sp>
    </p:spTree>
    <p:extLst>
      <p:ext uri="{BB962C8B-B14F-4D97-AF65-F5344CB8AC3E}">
        <p14:creationId xmlns:p14="http://schemas.microsoft.com/office/powerpoint/2010/main" val="1837385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095850EF-BF93-49BE-8C5A-8485692ED7F4}" type="datetimeFigureOut">
              <a:rPr lang="ru-RU" smtClean="0"/>
              <a:t>22.08.2025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0B5C29B-8A85-4584-BAED-002373F07E89}" type="slidenum">
              <a:rPr lang="ru-RU" smtClean="0"/>
              <a:t>‹#›</a:t>
            </a:fld>
            <a:endParaRPr lang="ru-RU"/>
          </a:p>
        </p:txBody>
      </p:sp>
    </p:spTree>
    <p:extLst>
      <p:ext uri="{BB962C8B-B14F-4D97-AF65-F5344CB8AC3E}">
        <p14:creationId xmlns:p14="http://schemas.microsoft.com/office/powerpoint/2010/main" val="1171023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95850EF-BF93-49BE-8C5A-8485692ED7F4}" type="datetimeFigureOut">
              <a:rPr lang="ru-RU" smtClean="0"/>
              <a:t>22.08.2025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0B5C29B-8A85-4584-BAED-002373F07E89}" type="slidenum">
              <a:rPr lang="ru-RU" smtClean="0"/>
              <a:t>‹#›</a:t>
            </a:fld>
            <a:endParaRPr lang="ru-RU"/>
          </a:p>
        </p:txBody>
      </p:sp>
    </p:spTree>
    <p:extLst>
      <p:ext uri="{BB962C8B-B14F-4D97-AF65-F5344CB8AC3E}">
        <p14:creationId xmlns:p14="http://schemas.microsoft.com/office/powerpoint/2010/main" val="26897452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95850EF-BF93-49BE-8C5A-8485692ED7F4}" type="datetimeFigureOut">
              <a:rPr lang="ru-RU" smtClean="0"/>
              <a:t>22.08.2025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0B5C29B-8A85-4584-BAED-002373F07E89}" type="slidenum">
              <a:rPr lang="ru-RU" smtClean="0"/>
              <a:t>‹#›</a:t>
            </a:fld>
            <a:endParaRPr lang="ru-RU"/>
          </a:p>
        </p:txBody>
      </p:sp>
    </p:spTree>
    <p:extLst>
      <p:ext uri="{BB962C8B-B14F-4D97-AF65-F5344CB8AC3E}">
        <p14:creationId xmlns:p14="http://schemas.microsoft.com/office/powerpoint/2010/main" val="25810089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5850EF-BF93-49BE-8C5A-8485692ED7F4}" type="datetimeFigureOut">
              <a:rPr lang="ru-RU" smtClean="0"/>
              <a:t>22.08.2025</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B5C29B-8A85-4584-BAED-002373F07E89}" type="slidenum">
              <a:rPr lang="ru-RU" smtClean="0"/>
              <a:t>‹#›</a:t>
            </a:fld>
            <a:endParaRPr lang="ru-RU"/>
          </a:p>
        </p:txBody>
      </p:sp>
    </p:spTree>
    <p:extLst>
      <p:ext uri="{BB962C8B-B14F-4D97-AF65-F5344CB8AC3E}">
        <p14:creationId xmlns:p14="http://schemas.microsoft.com/office/powerpoint/2010/main" val="30845509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4932485" y="1435100"/>
            <a:ext cx="2590800" cy="1762125"/>
          </a:xfrm>
          <a:prstGeom prst="rect">
            <a:avLst/>
          </a:prstGeom>
        </p:spPr>
      </p:pic>
      <p:sp>
        <p:nvSpPr>
          <p:cNvPr id="3" name="Подзаголовок 2"/>
          <p:cNvSpPr>
            <a:spLocks noGrp="1"/>
          </p:cNvSpPr>
          <p:nvPr>
            <p:ph type="subTitle" idx="1"/>
          </p:nvPr>
        </p:nvSpPr>
        <p:spPr/>
        <p:txBody>
          <a:bodyPr/>
          <a:lstStyle/>
          <a:p>
            <a:r>
              <a:rPr lang="kk-KZ" b="1" dirty="0"/>
              <a:t>"Еңбекті қорғау" курсының мақсаты мен мазмұны. Курстың негізгі терминдері мен анықтамалары, мамандарды дайындаудағы рөлі. Еңбекті қорғауды қамтамасыз етудің теориялық негіздері.</a:t>
            </a:r>
            <a:endParaRPr lang="ru-RU" dirty="0"/>
          </a:p>
          <a:p>
            <a:endParaRPr lang="ru-RU" dirty="0"/>
          </a:p>
        </p:txBody>
      </p:sp>
    </p:spTree>
    <p:extLst>
      <p:ext uri="{BB962C8B-B14F-4D97-AF65-F5344CB8AC3E}">
        <p14:creationId xmlns:p14="http://schemas.microsoft.com/office/powerpoint/2010/main" val="14544771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stretch>
            <a:fillRect/>
          </a:stretch>
        </p:blipFill>
        <p:spPr>
          <a:xfrm>
            <a:off x="729762" y="79131"/>
            <a:ext cx="10568353" cy="6356838"/>
          </a:xfrm>
          <a:prstGeom prst="rect">
            <a:avLst/>
          </a:prstGeom>
        </p:spPr>
      </p:pic>
    </p:spTree>
    <p:extLst>
      <p:ext uri="{BB962C8B-B14F-4D97-AF65-F5344CB8AC3E}">
        <p14:creationId xmlns:p14="http://schemas.microsoft.com/office/powerpoint/2010/main" val="9567007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99746" y="796925"/>
            <a:ext cx="10515600" cy="4351338"/>
          </a:xfrm>
        </p:spPr>
        <p:txBody>
          <a:bodyPr/>
          <a:lstStyle/>
          <a:p>
            <a:pPr marL="0" indent="0" algn="just">
              <a:buNone/>
            </a:pPr>
            <a:r>
              <a:rPr lang="kk-KZ" dirty="0"/>
              <a:t>Еңбекті қорғау саласындағы ұғымдарды қалыптастыру, еңбекті қорғау жөніндегі халықаралық және мемлекеттік нормативтер мен стандарттарды, ұйымдарда еңбекті қорғауды басқару жүйелерін зерделеу, қауіпсіздік міндеттерін шешу, өндірістік санитарияның, қауіпсіздік техникасының, электр қауіпсіздігінің және өртке қарсы профилактиканың қазіргі заманғы талаптарын ескере отырып, нақты өндірістік жағдайларда қауіпті және зиянды факторлардың әсер ету тәуекелдерін төмендету және жою</a:t>
            </a:r>
            <a:endParaRPr lang="ru-RU" dirty="0"/>
          </a:p>
          <a:p>
            <a:endParaRPr lang="ru-RU" dirty="0"/>
          </a:p>
        </p:txBody>
      </p:sp>
    </p:spTree>
    <p:extLst>
      <p:ext uri="{BB962C8B-B14F-4D97-AF65-F5344CB8AC3E}">
        <p14:creationId xmlns:p14="http://schemas.microsoft.com/office/powerpoint/2010/main" val="20229832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06315" y="585910"/>
            <a:ext cx="10515600" cy="4351338"/>
          </a:xfrm>
        </p:spPr>
        <p:txBody>
          <a:bodyPr/>
          <a:lstStyle/>
          <a:p>
            <a:pPr marL="0" indent="0">
              <a:buNone/>
            </a:pPr>
            <a:r>
              <a:rPr lang="kk-KZ" dirty="0"/>
              <a:t>Пәнді оқытудың мақсаты:</a:t>
            </a:r>
            <a:endParaRPr lang="ru-RU" dirty="0"/>
          </a:p>
          <a:p>
            <a:pPr marL="0" indent="0" algn="just">
              <a:buNone/>
            </a:pPr>
            <a:r>
              <a:rPr lang="kk-KZ" dirty="0"/>
              <a:t>Еңбекті қорғаудың теориялық және практикалық негіздерін меңгерген жас мамандарды даярлау, адам қауіпсіздігі мен қорғалуына, оның денсаулығы мен жұмысқа қабілеттілігін сақтауға, төтенше жағдайларда іс-қимыл жасауға дайындығына қойылатын талаптармен тиімді кәсіби қызметтің үздіксіз бірлігі туралы мамандардың түсінігін қалыптастыру.</a:t>
            </a:r>
            <a:endParaRPr lang="ru-RU" dirty="0"/>
          </a:p>
          <a:p>
            <a:endParaRPr lang="ru-RU" dirty="0"/>
          </a:p>
        </p:txBody>
      </p:sp>
    </p:spTree>
    <p:extLst>
      <p:ext uri="{BB962C8B-B14F-4D97-AF65-F5344CB8AC3E}">
        <p14:creationId xmlns:p14="http://schemas.microsoft.com/office/powerpoint/2010/main" val="15464547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050437"/>
          </a:xfrm>
        </p:spPr>
        <p:txBody>
          <a:bodyPr/>
          <a:lstStyle/>
          <a:p>
            <a:r>
              <a:rPr lang="kk-KZ" dirty="0" smtClean="0"/>
              <a:t>Пәнді оқытудың міндеттері:</a:t>
            </a:r>
            <a:endParaRPr lang="ru-RU" dirty="0"/>
          </a:p>
        </p:txBody>
      </p:sp>
      <p:sp>
        <p:nvSpPr>
          <p:cNvPr id="3" name="Объект 2"/>
          <p:cNvSpPr>
            <a:spLocks noGrp="1"/>
          </p:cNvSpPr>
          <p:nvPr>
            <p:ph idx="1"/>
          </p:nvPr>
        </p:nvSpPr>
        <p:spPr>
          <a:xfrm>
            <a:off x="838200" y="1195754"/>
            <a:ext cx="10515600" cy="4981209"/>
          </a:xfrm>
        </p:spPr>
        <p:txBody>
          <a:bodyPr>
            <a:normAutofit fontScale="92500" lnSpcReduction="10000"/>
          </a:bodyPr>
          <a:lstStyle/>
          <a:p>
            <a:pPr algn="just">
              <a:buFontTx/>
              <a:buChar char="-"/>
            </a:pPr>
            <a:r>
              <a:rPr lang="kk-KZ" dirty="0" smtClean="0"/>
              <a:t>адамның </a:t>
            </a:r>
            <a:r>
              <a:rPr lang="kk-KZ" dirty="0"/>
              <a:t>еңбек қызметі мен демалыс аймақтарында қалыпты жағдай жасау; </a:t>
            </a:r>
            <a:endParaRPr lang="kk-KZ" dirty="0" smtClean="0"/>
          </a:p>
          <a:p>
            <a:pPr algn="just">
              <a:buFontTx/>
              <a:buChar char="-"/>
            </a:pPr>
            <a:r>
              <a:rPr lang="kk-KZ" dirty="0" smtClean="0"/>
              <a:t> </a:t>
            </a:r>
            <a:r>
              <a:rPr lang="kk-KZ" dirty="0"/>
              <a:t>адамды және оның тіршілік ортасын зиянды әсерлерден қорғау шараларын әзірлеу және іске асыру; </a:t>
            </a:r>
            <a:endParaRPr lang="kk-KZ" dirty="0" smtClean="0"/>
          </a:p>
          <a:p>
            <a:pPr algn="just">
              <a:buFontTx/>
              <a:buChar char="-"/>
            </a:pPr>
            <a:r>
              <a:rPr lang="kk-KZ" dirty="0" smtClean="0"/>
              <a:t> </a:t>
            </a:r>
            <a:r>
              <a:rPr lang="kk-KZ" dirty="0"/>
              <a:t>жаңа техника мен технологиялық процестерді оларды пайдалану қауіпсіздігі бойынша қазіргі заманғы талаптарға сәйкес жобалау; </a:t>
            </a:r>
            <a:endParaRPr lang="kk-KZ" dirty="0" smtClean="0"/>
          </a:p>
          <a:p>
            <a:pPr algn="just">
              <a:buFontTx/>
              <a:buChar char="-"/>
            </a:pPr>
            <a:r>
              <a:rPr lang="kk-KZ" dirty="0" smtClean="0"/>
              <a:t> </a:t>
            </a:r>
            <a:r>
              <a:rPr lang="kk-KZ" dirty="0"/>
              <a:t>шаруашылық объектілерінің және техникалық жүйелердің қалыпты жағдайда және ТЖ-ның жұмыс істеу тұрақтылығы; </a:t>
            </a:r>
            <a:endParaRPr lang="kk-KZ" dirty="0" smtClean="0"/>
          </a:p>
          <a:p>
            <a:pPr algn="just">
              <a:buFontTx/>
              <a:buChar char="-"/>
            </a:pPr>
            <a:r>
              <a:rPr lang="kk-KZ" dirty="0" smtClean="0"/>
              <a:t> </a:t>
            </a:r>
            <a:r>
              <a:rPr lang="kk-KZ" dirty="0"/>
              <a:t>ТЖ салдарын болжау және бағалау; </a:t>
            </a:r>
            <a:endParaRPr lang="kk-KZ" dirty="0" smtClean="0"/>
          </a:p>
          <a:p>
            <a:pPr algn="just">
              <a:buFontTx/>
              <a:buChar char="-"/>
            </a:pPr>
            <a:r>
              <a:rPr lang="kk-KZ" dirty="0" smtClean="0"/>
              <a:t> </a:t>
            </a:r>
            <a:r>
              <a:rPr lang="kk-KZ" dirty="0"/>
              <a:t>халықты, өндірістік персоналды авариялардың, апаттардың, дүлей зілзалалардың салдарынан қорғау және қазіргі заманғы зақымдау құралдарын қолдану жөнінде шешімдер қабылдау, сондай-ақ оларды жою жөнінде шаралар қабылдау.</a:t>
            </a:r>
            <a:endParaRPr lang="ru-RU" dirty="0"/>
          </a:p>
          <a:p>
            <a:pPr algn="just"/>
            <a:endParaRPr lang="ru-RU" dirty="0"/>
          </a:p>
        </p:txBody>
      </p:sp>
    </p:spTree>
    <p:extLst>
      <p:ext uri="{BB962C8B-B14F-4D97-AF65-F5344CB8AC3E}">
        <p14:creationId xmlns:p14="http://schemas.microsoft.com/office/powerpoint/2010/main" val="20854919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Еңбекті қорғау -</a:t>
            </a:r>
            <a:endParaRPr lang="ru-RU" dirty="0"/>
          </a:p>
        </p:txBody>
      </p:sp>
      <p:sp>
        <p:nvSpPr>
          <p:cNvPr id="3" name="Объект 2"/>
          <p:cNvSpPr>
            <a:spLocks noGrp="1"/>
          </p:cNvSpPr>
          <p:nvPr>
            <p:ph idx="1"/>
          </p:nvPr>
        </p:nvSpPr>
        <p:spPr>
          <a:xfrm>
            <a:off x="706315" y="1570648"/>
            <a:ext cx="10515600" cy="4351338"/>
          </a:xfrm>
        </p:spPr>
        <p:txBody>
          <a:bodyPr/>
          <a:lstStyle/>
          <a:p>
            <a:r>
              <a:rPr lang="kk-KZ" dirty="0" smtClean="0"/>
              <a:t>құқықтық</a:t>
            </a:r>
            <a:r>
              <a:rPr lang="kk-KZ" dirty="0"/>
              <a:t>, </a:t>
            </a:r>
            <a:endParaRPr lang="kk-KZ" dirty="0" smtClean="0"/>
          </a:p>
          <a:p>
            <a:r>
              <a:rPr lang="kk-KZ" dirty="0" smtClean="0"/>
              <a:t>әлеуметтік-экономикалық</a:t>
            </a:r>
            <a:r>
              <a:rPr lang="kk-KZ" dirty="0"/>
              <a:t>, </a:t>
            </a:r>
            <a:endParaRPr lang="kk-KZ" dirty="0" smtClean="0"/>
          </a:p>
          <a:p>
            <a:r>
              <a:rPr lang="kk-KZ" dirty="0" smtClean="0"/>
              <a:t>ұйымдастырутехникалық</a:t>
            </a:r>
            <a:r>
              <a:rPr lang="kk-KZ" dirty="0"/>
              <a:t>, </a:t>
            </a:r>
            <a:endParaRPr lang="kk-KZ" dirty="0" smtClean="0"/>
          </a:p>
          <a:p>
            <a:r>
              <a:rPr lang="kk-KZ" dirty="0" smtClean="0"/>
              <a:t>санитарлық-эпидемиологиялық</a:t>
            </a:r>
            <a:r>
              <a:rPr lang="kk-KZ" dirty="0"/>
              <a:t>, </a:t>
            </a:r>
            <a:endParaRPr lang="kk-KZ" dirty="0" smtClean="0"/>
          </a:p>
          <a:p>
            <a:r>
              <a:rPr lang="kk-KZ" dirty="0" smtClean="0"/>
              <a:t>емдеу-профилактика</a:t>
            </a:r>
            <a:r>
              <a:rPr lang="kk-KZ" dirty="0"/>
              <a:t>, оңалту </a:t>
            </a:r>
            <a:endParaRPr lang="kk-KZ" dirty="0" smtClean="0"/>
          </a:p>
          <a:p>
            <a:pPr algn="just"/>
            <a:r>
              <a:rPr lang="kk-KZ" dirty="0" smtClean="0"/>
              <a:t>және </a:t>
            </a:r>
            <a:r>
              <a:rPr lang="kk-KZ" dirty="0"/>
              <a:t>өзге де іс-шаралар мен құралдарды қамтитын, еңбек қызмет процесінде қызметкерлердің өмірі мен денсаулығының қауіпсіздігін қамтамасыз ету жүйесі</a:t>
            </a:r>
            <a:endParaRPr lang="ru-RU" dirty="0"/>
          </a:p>
        </p:txBody>
      </p:sp>
    </p:spTree>
    <p:extLst>
      <p:ext uri="{BB962C8B-B14F-4D97-AF65-F5344CB8AC3E}">
        <p14:creationId xmlns:p14="http://schemas.microsoft.com/office/powerpoint/2010/main" val="41004047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20614" y="568325"/>
            <a:ext cx="11005039" cy="4351338"/>
          </a:xfrm>
        </p:spPr>
        <p:txBody>
          <a:bodyPr/>
          <a:lstStyle/>
          <a:p>
            <a:r>
              <a:rPr lang="kk-KZ" dirty="0"/>
              <a:t>Еңбекті қорғау өндірістік жарақат, кәсіптік ауру, апат, жарылыс, өрттің мүмкін болатын себептерін анықтап зерттейді және осы себептерді жою мақсатында арнайы шаралар мен талаптар жүйесін дайындайды, адамға еңбек іс-әрекетінде қауіпсіз және қолайлы жағдай жасайды. Еңбекті қорғаудың басты объектісі адам болып табылады, сондықтан еңбек қорғау бойынша шараларды дайындауда көптеген ғылыми пәндердің зерттеу нәтижелері пайдаланылады.</a:t>
            </a:r>
            <a:endParaRPr lang="ru-RU" dirty="0"/>
          </a:p>
        </p:txBody>
      </p:sp>
    </p:spTree>
    <p:extLst>
      <p:ext uri="{BB962C8B-B14F-4D97-AF65-F5344CB8AC3E}">
        <p14:creationId xmlns:p14="http://schemas.microsoft.com/office/powerpoint/2010/main" val="2358987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237392"/>
            <a:ext cx="10515600" cy="5939571"/>
          </a:xfrm>
        </p:spPr>
        <p:txBody>
          <a:bodyPr>
            <a:normAutofit fontScale="55000" lnSpcReduction="20000"/>
          </a:bodyPr>
          <a:lstStyle/>
          <a:p>
            <a:pPr marL="0" indent="0" algn="just">
              <a:buNone/>
            </a:pPr>
            <a:r>
              <a:rPr lang="kk-KZ" dirty="0" smtClean="0"/>
              <a:t>өндірістік жарақат – </a:t>
            </a:r>
            <a:r>
              <a:rPr lang="ru-RU" dirty="0"/>
              <a:t> </a:t>
            </a:r>
            <a:r>
              <a:rPr lang="ru-RU" dirty="0" err="1"/>
              <a:t>бұл</a:t>
            </a:r>
            <a:r>
              <a:rPr lang="ru-RU" dirty="0"/>
              <a:t> </a:t>
            </a:r>
            <a:r>
              <a:rPr lang="ru-RU" dirty="0" err="1"/>
              <a:t>жұмысшылардың</a:t>
            </a:r>
            <a:r>
              <a:rPr lang="ru-RU" dirty="0"/>
              <a:t> </a:t>
            </a:r>
            <a:r>
              <a:rPr lang="ru-RU" dirty="0" err="1"/>
              <a:t>өндірісте</a:t>
            </a:r>
            <a:r>
              <a:rPr lang="ru-RU" dirty="0"/>
              <a:t> </a:t>
            </a:r>
            <a:r>
              <a:rPr lang="ru-RU" dirty="0" err="1"/>
              <a:t>алған</a:t>
            </a:r>
            <a:r>
              <a:rPr lang="ru-RU" dirty="0"/>
              <a:t> </a:t>
            </a:r>
            <a:r>
              <a:rPr lang="ru-RU" dirty="0" err="1"/>
              <a:t>жарақаттары</a:t>
            </a:r>
            <a:r>
              <a:rPr lang="ru-RU" dirty="0"/>
              <a:t> </a:t>
            </a:r>
            <a:r>
              <a:rPr lang="ru-RU" dirty="0" err="1"/>
              <a:t>және</a:t>
            </a:r>
            <a:r>
              <a:rPr lang="ru-RU" dirty="0"/>
              <a:t>, </a:t>
            </a:r>
            <a:r>
              <a:rPr lang="ru-RU" dirty="0" err="1"/>
              <a:t>әдетте</a:t>
            </a:r>
            <a:r>
              <a:rPr lang="ru-RU" dirty="0"/>
              <a:t>, </a:t>
            </a:r>
            <a:r>
              <a:rPr lang="ru-RU" dirty="0" err="1"/>
              <a:t>еңбекті</a:t>
            </a:r>
            <a:r>
              <a:rPr lang="ru-RU" dirty="0"/>
              <a:t> </a:t>
            </a:r>
            <a:r>
              <a:rPr lang="ru-RU" dirty="0" err="1"/>
              <a:t>қорғау</a:t>
            </a:r>
            <a:r>
              <a:rPr lang="ru-RU" dirty="0"/>
              <a:t> </a:t>
            </a:r>
            <a:r>
              <a:rPr lang="ru-RU" dirty="0" err="1"/>
              <a:t>талаптарын</a:t>
            </a:r>
            <a:r>
              <a:rPr lang="ru-RU" dirty="0"/>
              <a:t> </a:t>
            </a:r>
            <a:r>
              <a:rPr lang="ru-RU" dirty="0" err="1"/>
              <a:t>сақтамау</a:t>
            </a:r>
            <a:r>
              <a:rPr lang="ru-RU" dirty="0"/>
              <a:t> </a:t>
            </a:r>
            <a:r>
              <a:rPr lang="ru-RU" dirty="0" err="1"/>
              <a:t>және</a:t>
            </a:r>
            <a:r>
              <a:rPr lang="ru-RU" dirty="0"/>
              <a:t> </a:t>
            </a:r>
            <a:r>
              <a:rPr lang="ru-RU" dirty="0" err="1"/>
              <a:t>қанағаттанарлықсыз</a:t>
            </a:r>
            <a:r>
              <a:rPr lang="ru-RU" dirty="0"/>
              <a:t> </a:t>
            </a:r>
            <a:r>
              <a:rPr lang="ru-RU" dirty="0" err="1"/>
              <a:t>еңбек</a:t>
            </a:r>
            <a:r>
              <a:rPr lang="ru-RU" dirty="0"/>
              <a:t> </a:t>
            </a:r>
            <a:r>
              <a:rPr lang="ru-RU" dirty="0" err="1"/>
              <a:t>жағдайларынан</a:t>
            </a:r>
            <a:r>
              <a:rPr lang="ru-RU" dirty="0"/>
              <a:t> </a:t>
            </a:r>
            <a:r>
              <a:rPr lang="ru-RU" dirty="0" err="1"/>
              <a:t>туындаған</a:t>
            </a:r>
            <a:r>
              <a:rPr lang="ru-RU" dirty="0"/>
              <a:t> </a:t>
            </a:r>
            <a:r>
              <a:rPr lang="ru-RU" dirty="0" err="1"/>
              <a:t>жарақаттар</a:t>
            </a:r>
            <a:r>
              <a:rPr lang="ru-RU" dirty="0"/>
              <a:t>.</a:t>
            </a:r>
          </a:p>
          <a:p>
            <a:pPr algn="just"/>
            <a:r>
              <a:rPr lang="ru-RU" i="1" dirty="0"/>
              <a:t> </a:t>
            </a:r>
            <a:r>
              <a:rPr lang="ru-RU" i="1" dirty="0" err="1"/>
              <a:t>Өндірістік</a:t>
            </a:r>
            <a:r>
              <a:rPr lang="ru-RU" i="1" dirty="0"/>
              <a:t> </a:t>
            </a:r>
            <a:r>
              <a:rPr lang="ru-RU" i="1" dirty="0" err="1"/>
              <a:t>жарақаттардың</a:t>
            </a:r>
            <a:r>
              <a:rPr lang="ru-RU" i="1" dirty="0"/>
              <a:t> </a:t>
            </a:r>
            <a:r>
              <a:rPr lang="ru-RU" i="1" dirty="0" err="1"/>
              <a:t>себептері</a:t>
            </a:r>
            <a:r>
              <a:rPr lang="ru-RU" i="1" dirty="0"/>
              <a:t>:</a:t>
            </a:r>
            <a:endParaRPr lang="ru-RU" dirty="0"/>
          </a:p>
          <a:p>
            <a:pPr algn="just"/>
            <a:r>
              <a:rPr lang="ru-RU" dirty="0" smtClean="0"/>
              <a:t> </a:t>
            </a:r>
            <a:r>
              <a:rPr lang="ru-RU" dirty="0" err="1"/>
              <a:t>жұмыс</a:t>
            </a:r>
            <a:r>
              <a:rPr lang="ru-RU" dirty="0"/>
              <a:t> </a:t>
            </a:r>
            <a:r>
              <a:rPr lang="ru-RU" dirty="0" err="1"/>
              <a:t>орнын</a:t>
            </a:r>
            <a:r>
              <a:rPr lang="ru-RU" dirty="0"/>
              <a:t> </a:t>
            </a:r>
            <a:r>
              <a:rPr lang="ru-RU" dirty="0" err="1"/>
              <a:t>ұйымдастырудағы</a:t>
            </a:r>
            <a:r>
              <a:rPr lang="ru-RU" dirty="0"/>
              <a:t> </a:t>
            </a:r>
            <a:r>
              <a:rPr lang="ru-RU" dirty="0" err="1"/>
              <a:t>және</a:t>
            </a:r>
            <a:r>
              <a:rPr lang="ru-RU" dirty="0"/>
              <a:t> </a:t>
            </a:r>
            <a:r>
              <a:rPr lang="ru-RU" dirty="0" err="1"/>
              <a:t>күтіп-ұстаудағы</a:t>
            </a:r>
            <a:r>
              <a:rPr lang="ru-RU" dirty="0"/>
              <a:t> </a:t>
            </a:r>
            <a:r>
              <a:rPr lang="ru-RU" dirty="0" err="1"/>
              <a:t>кемшіліктер</a:t>
            </a:r>
            <a:r>
              <a:rPr lang="ru-RU" dirty="0"/>
              <a:t>, </a:t>
            </a:r>
            <a:r>
              <a:rPr lang="ru-RU" dirty="0" err="1"/>
              <a:t>жұмысқа</a:t>
            </a:r>
            <a:r>
              <a:rPr lang="ru-RU" dirty="0"/>
              <a:t> </a:t>
            </a:r>
            <a:r>
              <a:rPr lang="ru-RU" dirty="0" err="1"/>
              <a:t>және</a:t>
            </a:r>
            <a:r>
              <a:rPr lang="ru-RU" dirty="0"/>
              <a:t> </a:t>
            </a:r>
            <a:r>
              <a:rPr lang="ru-RU" dirty="0" err="1"/>
              <a:t>қауіпсіздік</a:t>
            </a:r>
            <a:r>
              <a:rPr lang="ru-RU" dirty="0"/>
              <a:t> </a:t>
            </a:r>
            <a:r>
              <a:rPr lang="ru-RU" dirty="0" err="1"/>
              <a:t>техникасы</a:t>
            </a:r>
            <a:r>
              <a:rPr lang="ru-RU" dirty="0"/>
              <a:t> </a:t>
            </a:r>
            <a:r>
              <a:rPr lang="ru-RU" dirty="0" err="1"/>
              <a:t>қағидаларының</a:t>
            </a:r>
            <a:r>
              <a:rPr lang="ru-RU" dirty="0"/>
              <a:t> </a:t>
            </a:r>
            <a:r>
              <a:rPr lang="ru-RU" dirty="0" err="1"/>
              <a:t>сақталуына</a:t>
            </a:r>
            <a:r>
              <a:rPr lang="ru-RU" dirty="0"/>
              <a:t> </a:t>
            </a:r>
            <a:r>
              <a:rPr lang="ru-RU" dirty="0" err="1"/>
              <a:t>бақылаудың</a:t>
            </a:r>
            <a:r>
              <a:rPr lang="ru-RU" dirty="0"/>
              <a:t> </a:t>
            </a:r>
            <a:r>
              <a:rPr lang="ru-RU" dirty="0" err="1"/>
              <a:t>жеткіліксіздігі</a:t>
            </a:r>
            <a:r>
              <a:rPr lang="ru-RU" dirty="0"/>
              <a:t>, </a:t>
            </a:r>
            <a:r>
              <a:rPr lang="ru-RU" dirty="0" err="1"/>
              <a:t>даярланбаған</a:t>
            </a:r>
            <a:r>
              <a:rPr lang="ru-RU" dirty="0"/>
              <a:t> </a:t>
            </a:r>
            <a:r>
              <a:rPr lang="ru-RU" dirty="0" err="1"/>
              <a:t>жұмысшыларды</a:t>
            </a:r>
            <a:r>
              <a:rPr lang="ru-RU" dirty="0"/>
              <a:t> </a:t>
            </a:r>
            <a:r>
              <a:rPr lang="ru-RU" dirty="0" err="1"/>
              <a:t>жұмысқа</a:t>
            </a:r>
            <a:r>
              <a:rPr lang="ru-RU" dirty="0"/>
              <a:t> </a:t>
            </a:r>
            <a:r>
              <a:rPr lang="ru-RU" dirty="0" err="1"/>
              <a:t>жіберу</a:t>
            </a:r>
            <a:r>
              <a:rPr lang="ru-RU" dirty="0"/>
              <a:t>; </a:t>
            </a:r>
            <a:r>
              <a:rPr lang="ru-RU" dirty="0" err="1"/>
              <a:t>талаптарға</a:t>
            </a:r>
            <a:r>
              <a:rPr lang="ru-RU" dirty="0"/>
              <a:t> </a:t>
            </a:r>
            <a:r>
              <a:rPr lang="ru-RU" dirty="0" err="1"/>
              <a:t>сай</a:t>
            </a:r>
            <a:r>
              <a:rPr lang="ru-RU" dirty="0"/>
              <a:t> </a:t>
            </a:r>
            <a:r>
              <a:rPr lang="ru-RU" dirty="0" err="1"/>
              <a:t>келмейтін</a:t>
            </a:r>
            <a:r>
              <a:rPr lang="ru-RU" dirty="0"/>
              <a:t> </a:t>
            </a:r>
            <a:r>
              <a:rPr lang="ru-RU" dirty="0" err="1"/>
              <a:t>еңбек</a:t>
            </a:r>
            <a:r>
              <a:rPr lang="ru-RU" dirty="0"/>
              <a:t> </a:t>
            </a:r>
            <a:r>
              <a:rPr lang="ru-RU" dirty="0" err="1"/>
              <a:t>процесін</a:t>
            </a:r>
            <a:r>
              <a:rPr lang="ru-RU" dirty="0"/>
              <a:t> </a:t>
            </a:r>
            <a:r>
              <a:rPr lang="ru-RU" dirty="0" err="1"/>
              <a:t>ұйымдастыру</a:t>
            </a:r>
            <a:r>
              <a:rPr lang="ru-RU" dirty="0"/>
              <a:t>, </a:t>
            </a:r>
            <a:r>
              <a:rPr lang="ru-RU" dirty="0" err="1"/>
              <a:t>жеке</a:t>
            </a:r>
            <a:r>
              <a:rPr lang="ru-RU" dirty="0"/>
              <a:t> </a:t>
            </a:r>
            <a:r>
              <a:rPr lang="ru-RU" dirty="0" err="1"/>
              <a:t>қорғаныс</a:t>
            </a:r>
            <a:r>
              <a:rPr lang="ru-RU" dirty="0"/>
              <a:t> </a:t>
            </a:r>
            <a:r>
              <a:rPr lang="ru-RU" dirty="0" err="1"/>
              <a:t>құралдарының</a:t>
            </a:r>
            <a:r>
              <a:rPr lang="ru-RU" dirty="0"/>
              <a:t> </a:t>
            </a:r>
            <a:r>
              <a:rPr lang="ru-RU" dirty="0" err="1"/>
              <a:t>болмауы</a:t>
            </a:r>
            <a:r>
              <a:rPr lang="ru-RU" dirty="0"/>
              <a:t> </a:t>
            </a:r>
            <a:r>
              <a:rPr lang="ru-RU" dirty="0" err="1"/>
              <a:t>немесе</a:t>
            </a:r>
            <a:r>
              <a:rPr lang="ru-RU" dirty="0"/>
              <a:t> </a:t>
            </a:r>
            <a:r>
              <a:rPr lang="ru-RU" dirty="0" err="1"/>
              <a:t>жарамсыздығы</a:t>
            </a:r>
            <a:r>
              <a:rPr lang="ru-RU" dirty="0"/>
              <a:t>;</a:t>
            </a:r>
          </a:p>
          <a:p>
            <a:pPr algn="just"/>
            <a:r>
              <a:rPr lang="ru-RU" dirty="0" smtClean="0"/>
              <a:t> </a:t>
            </a:r>
            <a:r>
              <a:rPr lang="ru-RU" dirty="0" err="1"/>
              <a:t>санитариялық</a:t>
            </a:r>
            <a:r>
              <a:rPr lang="ru-RU" dirty="0"/>
              <a:t> </a:t>
            </a:r>
            <a:r>
              <a:rPr lang="ru-RU" dirty="0" err="1"/>
              <a:t>ережелер</a:t>
            </a:r>
            <a:r>
              <a:rPr lang="ru-RU" dirty="0"/>
              <a:t> мен </a:t>
            </a:r>
            <a:r>
              <a:rPr lang="ru-RU" dirty="0" err="1"/>
              <a:t>гигиеналық</a:t>
            </a:r>
            <a:r>
              <a:rPr lang="ru-RU" dirty="0"/>
              <a:t> </a:t>
            </a:r>
            <a:r>
              <a:rPr lang="ru-RU" dirty="0" err="1"/>
              <a:t>нормативтер</a:t>
            </a:r>
            <a:r>
              <a:rPr lang="ru-RU" dirty="0"/>
              <a:t> </a:t>
            </a:r>
            <a:r>
              <a:rPr lang="ru-RU" dirty="0" err="1"/>
              <a:t>талаптарының</a:t>
            </a:r>
            <a:r>
              <a:rPr lang="ru-RU" dirty="0"/>
              <a:t> </a:t>
            </a:r>
            <a:r>
              <a:rPr lang="ru-RU" dirty="0" err="1"/>
              <a:t>бұзылуы</a:t>
            </a:r>
            <a:r>
              <a:rPr lang="ru-RU" dirty="0"/>
              <a:t>, </a:t>
            </a:r>
            <a:r>
              <a:rPr lang="ru-RU" dirty="0" err="1"/>
              <a:t>технологиялық</a:t>
            </a:r>
            <a:r>
              <a:rPr lang="ru-RU" dirty="0"/>
              <a:t> </a:t>
            </a:r>
            <a:r>
              <a:rPr lang="ru-RU" dirty="0" err="1"/>
              <a:t>процестерді</a:t>
            </a:r>
            <a:r>
              <a:rPr lang="ru-RU" dirty="0"/>
              <a:t> </a:t>
            </a:r>
            <a:r>
              <a:rPr lang="ru-RU" dirty="0" err="1"/>
              <a:t>механикаландыру</a:t>
            </a:r>
            <a:r>
              <a:rPr lang="ru-RU" dirty="0"/>
              <a:t> мен </a:t>
            </a:r>
            <a:r>
              <a:rPr lang="ru-RU" dirty="0" err="1"/>
              <a:t>автоматтандырудың</a:t>
            </a:r>
            <a:r>
              <a:rPr lang="ru-RU" dirty="0"/>
              <a:t> </a:t>
            </a:r>
            <a:r>
              <a:rPr lang="ru-RU" dirty="0" err="1"/>
              <a:t>болмауы</a:t>
            </a:r>
            <a:r>
              <a:rPr lang="ru-RU" dirty="0"/>
              <a:t>, </a:t>
            </a:r>
            <a:r>
              <a:rPr lang="ru-RU" dirty="0" err="1"/>
              <a:t>ауыр</a:t>
            </a:r>
            <a:r>
              <a:rPr lang="ru-RU" dirty="0"/>
              <a:t> </a:t>
            </a:r>
            <a:r>
              <a:rPr lang="ru-RU" dirty="0" err="1"/>
              <a:t>дене</a:t>
            </a:r>
            <a:r>
              <a:rPr lang="ru-RU" dirty="0"/>
              <a:t> </a:t>
            </a:r>
            <a:r>
              <a:rPr lang="ru-RU" dirty="0" err="1"/>
              <a:t>еңбегі</a:t>
            </a:r>
            <a:r>
              <a:rPr lang="ru-RU" dirty="0"/>
              <a:t>, микроклимат пен </a:t>
            </a:r>
            <a:r>
              <a:rPr lang="ru-RU" dirty="0" err="1"/>
              <a:t>жарықтандырудың</a:t>
            </a:r>
            <a:r>
              <a:rPr lang="ru-RU" dirty="0"/>
              <a:t> </a:t>
            </a:r>
            <a:r>
              <a:rPr lang="ru-RU" dirty="0" err="1"/>
              <a:t>гигиеналық</a:t>
            </a:r>
            <a:r>
              <a:rPr lang="ru-RU" dirty="0"/>
              <a:t> </a:t>
            </a:r>
            <a:r>
              <a:rPr lang="ru-RU" dirty="0" err="1"/>
              <a:t>нормативтер</a:t>
            </a:r>
            <a:r>
              <a:rPr lang="ru-RU" dirty="0"/>
              <a:t> </a:t>
            </a:r>
            <a:r>
              <a:rPr lang="ru-RU" dirty="0" err="1"/>
              <a:t>талаптарына</a:t>
            </a:r>
            <a:r>
              <a:rPr lang="ru-RU" dirty="0"/>
              <a:t> </a:t>
            </a:r>
            <a:r>
              <a:rPr lang="ru-RU" dirty="0" err="1"/>
              <a:t>сәйкес</a:t>
            </a:r>
            <a:r>
              <a:rPr lang="ru-RU" dirty="0"/>
              <a:t> </a:t>
            </a:r>
            <a:r>
              <a:rPr lang="ru-RU" dirty="0" err="1"/>
              <a:t>келмеуі</a:t>
            </a:r>
            <a:r>
              <a:rPr lang="ru-RU" dirty="0"/>
              <a:t>, </a:t>
            </a:r>
            <a:r>
              <a:rPr lang="ru-RU" dirty="0" err="1"/>
              <a:t>шаңдану</a:t>
            </a:r>
            <a:r>
              <a:rPr lang="ru-RU" dirty="0"/>
              <a:t>, </a:t>
            </a:r>
            <a:r>
              <a:rPr lang="ru-RU" dirty="0" err="1"/>
              <a:t>газдану</a:t>
            </a:r>
            <a:r>
              <a:rPr lang="ru-RU" dirty="0"/>
              <a:t>, </a:t>
            </a:r>
            <a:r>
              <a:rPr lang="ru-RU" dirty="0" err="1"/>
              <a:t>желдетудің</a:t>
            </a:r>
            <a:r>
              <a:rPr lang="ru-RU" dirty="0"/>
              <a:t> </a:t>
            </a:r>
            <a:r>
              <a:rPr lang="ru-RU" dirty="0" err="1"/>
              <a:t>тиімсіз</a:t>
            </a:r>
            <a:r>
              <a:rPr lang="ru-RU" dirty="0"/>
              <a:t> </a:t>
            </a:r>
            <a:r>
              <a:rPr lang="ru-RU" dirty="0" err="1"/>
              <a:t>жұмысы</a:t>
            </a:r>
            <a:r>
              <a:rPr lang="ru-RU" dirty="0"/>
              <a:t>, </a:t>
            </a:r>
            <a:r>
              <a:rPr lang="ru-RU" dirty="0" err="1"/>
              <a:t>жұмыс</a:t>
            </a:r>
            <a:r>
              <a:rPr lang="ru-RU" dirty="0"/>
              <a:t> </a:t>
            </a:r>
            <a:r>
              <a:rPr lang="ru-RU" dirty="0" err="1"/>
              <a:t>орындары</a:t>
            </a:r>
            <a:r>
              <a:rPr lang="ru-RU" dirty="0"/>
              <a:t> мен </a:t>
            </a:r>
            <a:r>
              <a:rPr lang="ru-RU" dirty="0" err="1"/>
              <a:t>өндіріс</a:t>
            </a:r>
            <a:r>
              <a:rPr lang="ru-RU" dirty="0"/>
              <a:t> </a:t>
            </a:r>
            <a:r>
              <a:rPr lang="ru-RU" dirty="0" err="1"/>
              <a:t>аумағының</a:t>
            </a:r>
            <a:r>
              <a:rPr lang="ru-RU" dirty="0"/>
              <a:t> </a:t>
            </a:r>
            <a:r>
              <a:rPr lang="ru-RU" dirty="0" err="1"/>
              <a:t>қажетсіз</a:t>
            </a:r>
            <a:r>
              <a:rPr lang="ru-RU" dirty="0"/>
              <a:t> </a:t>
            </a:r>
            <a:r>
              <a:rPr lang="ru-RU" dirty="0" err="1"/>
              <a:t>заттарға</a:t>
            </a:r>
            <a:r>
              <a:rPr lang="ru-RU" dirty="0"/>
              <a:t> </a:t>
            </a:r>
            <a:r>
              <a:rPr lang="ru-RU" dirty="0" err="1"/>
              <a:t>толуы</a:t>
            </a:r>
            <a:r>
              <a:rPr lang="ru-RU" dirty="0"/>
              <a:t>;</a:t>
            </a:r>
          </a:p>
          <a:p>
            <a:pPr algn="just"/>
            <a:r>
              <a:rPr lang="ru-RU" dirty="0" smtClean="0"/>
              <a:t> </a:t>
            </a:r>
            <a:r>
              <a:rPr lang="ru-RU" dirty="0" err="1"/>
              <a:t>жұқпалы</a:t>
            </a:r>
            <a:r>
              <a:rPr lang="ru-RU" dirty="0"/>
              <a:t> </a:t>
            </a:r>
            <a:r>
              <a:rPr lang="ru-RU" dirty="0" err="1"/>
              <a:t>емес</a:t>
            </a:r>
            <a:r>
              <a:rPr lang="ru-RU" dirty="0"/>
              <a:t> </a:t>
            </a:r>
            <a:r>
              <a:rPr lang="ru-RU" dirty="0" err="1"/>
              <a:t>аурулар</a:t>
            </a:r>
            <a:r>
              <a:rPr lang="ru-RU" dirty="0"/>
              <a:t> </a:t>
            </a:r>
            <a:r>
              <a:rPr lang="ru-RU" dirty="0" err="1"/>
              <a:t>немесе</a:t>
            </a:r>
            <a:r>
              <a:rPr lang="ru-RU" dirty="0"/>
              <a:t> </a:t>
            </a:r>
            <a:r>
              <a:rPr lang="ru-RU" dirty="0" err="1"/>
              <a:t>жұмысшының</a:t>
            </a:r>
            <a:r>
              <a:rPr lang="ru-RU" dirty="0"/>
              <a:t> </a:t>
            </a:r>
            <a:r>
              <a:rPr lang="ru-RU" dirty="0" err="1"/>
              <a:t>шаршауы</a:t>
            </a:r>
            <a:r>
              <a:rPr lang="ru-RU" dirty="0"/>
              <a:t>, </a:t>
            </a:r>
            <a:r>
              <a:rPr lang="ru-RU" dirty="0" err="1"/>
              <a:t>біліктілігінің</a:t>
            </a:r>
            <a:r>
              <a:rPr lang="ru-RU" dirty="0"/>
              <a:t> </a:t>
            </a:r>
            <a:r>
              <a:rPr lang="ru-RU" dirty="0" err="1"/>
              <a:t>жеткіліксіздігі</a:t>
            </a:r>
            <a:r>
              <a:rPr lang="ru-RU" dirty="0"/>
              <a:t>, </a:t>
            </a:r>
            <a:r>
              <a:rPr lang="ru-RU" dirty="0" err="1"/>
              <a:t>алкогольдік</a:t>
            </a:r>
            <a:r>
              <a:rPr lang="ru-RU" dirty="0"/>
              <a:t> </a:t>
            </a:r>
            <a:r>
              <a:rPr lang="ru-RU" dirty="0" err="1"/>
              <a:t>масаңдық</a:t>
            </a:r>
            <a:r>
              <a:rPr lang="ru-RU" dirty="0"/>
              <a:t>.</a:t>
            </a:r>
          </a:p>
          <a:p>
            <a:pPr algn="just"/>
            <a:r>
              <a:rPr lang="ru-RU" dirty="0" err="1"/>
              <a:t>Өндірістік</a:t>
            </a:r>
            <a:r>
              <a:rPr lang="ru-RU" dirty="0"/>
              <a:t> </a:t>
            </a:r>
            <a:r>
              <a:rPr lang="ru-RU" dirty="0" err="1"/>
              <a:t>жарақаттануды</a:t>
            </a:r>
            <a:r>
              <a:rPr lang="ru-RU" dirty="0"/>
              <a:t> </a:t>
            </a:r>
            <a:r>
              <a:rPr lang="ru-RU" dirty="0" err="1"/>
              <a:t>азайту</a:t>
            </a:r>
            <a:r>
              <a:rPr lang="ru-RU" dirty="0"/>
              <a:t> </a:t>
            </a:r>
            <a:r>
              <a:rPr lang="ru-RU" dirty="0" err="1"/>
              <a:t>үшін</a:t>
            </a:r>
            <a:r>
              <a:rPr lang="ru-RU" dirty="0"/>
              <a:t> </a:t>
            </a:r>
            <a:r>
              <a:rPr lang="ru-RU" dirty="0" err="1"/>
              <a:t>еңбекті</a:t>
            </a:r>
            <a:r>
              <a:rPr lang="ru-RU" dirty="0"/>
              <a:t> </a:t>
            </a:r>
            <a:r>
              <a:rPr lang="ru-RU" dirty="0" err="1"/>
              <a:t>қорғау</a:t>
            </a:r>
            <a:r>
              <a:rPr lang="ru-RU" dirty="0"/>
              <a:t> </a:t>
            </a:r>
            <a:r>
              <a:rPr lang="ru-RU" dirty="0" err="1"/>
              <a:t>ережелерін</a:t>
            </a:r>
            <a:r>
              <a:rPr lang="ru-RU" dirty="0"/>
              <a:t> </a:t>
            </a:r>
            <a:r>
              <a:rPr lang="ru-RU" dirty="0" err="1"/>
              <a:t>қатаң</a:t>
            </a:r>
            <a:r>
              <a:rPr lang="ru-RU" dirty="0"/>
              <a:t> </a:t>
            </a:r>
            <a:r>
              <a:rPr lang="ru-RU" dirty="0" err="1"/>
              <a:t>сақтау</a:t>
            </a:r>
            <a:r>
              <a:rPr lang="ru-RU" dirty="0"/>
              <a:t> </a:t>
            </a:r>
            <a:r>
              <a:rPr lang="ru-RU" dirty="0" err="1"/>
              <a:t>қажет</a:t>
            </a:r>
            <a:r>
              <a:rPr lang="ru-RU" dirty="0"/>
              <a:t>, </a:t>
            </a:r>
            <a:r>
              <a:rPr lang="ru-RU" dirty="0" err="1"/>
              <a:t>жұмысшылар</a:t>
            </a:r>
            <a:r>
              <a:rPr lang="ru-RU" dirty="0"/>
              <a:t> </a:t>
            </a:r>
            <a:r>
              <a:rPr lang="ru-RU" dirty="0" err="1"/>
              <a:t>жарамды</a:t>
            </a:r>
            <a:r>
              <a:rPr lang="ru-RU" dirty="0"/>
              <a:t> </a:t>
            </a:r>
            <a:r>
              <a:rPr lang="ru-RU" dirty="0" err="1"/>
              <a:t>жеке</a:t>
            </a:r>
            <a:r>
              <a:rPr lang="ru-RU" dirty="0"/>
              <a:t> </a:t>
            </a:r>
            <a:r>
              <a:rPr lang="ru-RU" dirty="0" err="1"/>
              <a:t>қорғаныс</a:t>
            </a:r>
            <a:r>
              <a:rPr lang="ru-RU" dirty="0"/>
              <a:t> </a:t>
            </a:r>
            <a:r>
              <a:rPr lang="ru-RU" dirty="0" err="1"/>
              <a:t>құралдарымен</a:t>
            </a:r>
            <a:r>
              <a:rPr lang="ru-RU" dirty="0"/>
              <a:t> </a:t>
            </a:r>
            <a:r>
              <a:rPr lang="ru-RU" dirty="0" err="1"/>
              <a:t>және</a:t>
            </a:r>
            <a:r>
              <a:rPr lang="ru-RU" dirty="0"/>
              <a:t> </a:t>
            </a:r>
            <a:r>
              <a:rPr lang="ru-RU" dirty="0" err="1"/>
              <a:t>арнайы</a:t>
            </a:r>
            <a:r>
              <a:rPr lang="ru-RU" dirty="0"/>
              <a:t> </a:t>
            </a:r>
            <a:r>
              <a:rPr lang="ru-RU" dirty="0" err="1"/>
              <a:t>киіммен</a:t>
            </a:r>
            <a:r>
              <a:rPr lang="ru-RU" dirty="0"/>
              <a:t> </a:t>
            </a:r>
            <a:r>
              <a:rPr lang="ru-RU" dirty="0" err="1"/>
              <a:t>қамтамасыз</a:t>
            </a:r>
            <a:r>
              <a:rPr lang="ru-RU" dirty="0"/>
              <a:t> </a:t>
            </a:r>
            <a:r>
              <a:rPr lang="ru-RU" dirty="0" err="1"/>
              <a:t>етілуі</a:t>
            </a:r>
            <a:r>
              <a:rPr lang="ru-RU" dirty="0"/>
              <a:t> </a:t>
            </a:r>
            <a:r>
              <a:rPr lang="ru-RU" dirty="0" err="1"/>
              <a:t>керек</a:t>
            </a:r>
            <a:r>
              <a:rPr lang="ru-RU" dirty="0"/>
              <a:t>. </a:t>
            </a:r>
            <a:r>
              <a:rPr lang="ru-RU" dirty="0" err="1"/>
              <a:t>Алғашқы</a:t>
            </a:r>
            <a:r>
              <a:rPr lang="ru-RU" dirty="0"/>
              <a:t> </a:t>
            </a:r>
            <a:r>
              <a:rPr lang="ru-RU" dirty="0" err="1"/>
              <a:t>медициналық</a:t>
            </a:r>
            <a:r>
              <a:rPr lang="ru-RU" dirty="0"/>
              <a:t> </a:t>
            </a:r>
            <a:r>
              <a:rPr lang="ru-RU" dirty="0" err="1"/>
              <a:t>көмек</a:t>
            </a:r>
            <a:r>
              <a:rPr lang="ru-RU" dirty="0"/>
              <a:t> </a:t>
            </a:r>
            <a:r>
              <a:rPr lang="ru-RU" dirty="0" err="1"/>
              <a:t>көрсету</a:t>
            </a:r>
            <a:r>
              <a:rPr lang="ru-RU" dirty="0"/>
              <a:t> </a:t>
            </a:r>
            <a:r>
              <a:rPr lang="ru-RU" dirty="0" err="1"/>
              <a:t>үшін</a:t>
            </a:r>
            <a:r>
              <a:rPr lang="ru-RU" dirty="0"/>
              <a:t> </a:t>
            </a:r>
            <a:r>
              <a:rPr lang="ru-RU" dirty="0" err="1"/>
              <a:t>дәрі-дәрмектер</a:t>
            </a:r>
            <a:r>
              <a:rPr lang="ru-RU" dirty="0"/>
              <a:t>, </a:t>
            </a:r>
            <a:r>
              <a:rPr lang="ru-RU" dirty="0" err="1"/>
              <a:t>таңғыш</a:t>
            </a:r>
            <a:r>
              <a:rPr lang="ru-RU" dirty="0"/>
              <a:t> </a:t>
            </a:r>
            <a:r>
              <a:rPr lang="ru-RU" dirty="0" err="1"/>
              <a:t>материалдар</a:t>
            </a:r>
            <a:r>
              <a:rPr lang="ru-RU" dirty="0"/>
              <a:t>, </a:t>
            </a:r>
            <a:r>
              <a:rPr lang="ru-RU" dirty="0" err="1"/>
              <a:t>шиналар</a:t>
            </a:r>
            <a:r>
              <a:rPr lang="ru-RU" dirty="0"/>
              <a:t> </a:t>
            </a:r>
            <a:r>
              <a:rPr lang="ru-RU" dirty="0" err="1"/>
              <a:t>және</a:t>
            </a:r>
            <a:r>
              <a:rPr lang="ru-RU" dirty="0"/>
              <a:t> </a:t>
            </a:r>
            <a:r>
              <a:rPr lang="ru-RU" dirty="0" err="1"/>
              <a:t>т.б</a:t>
            </a:r>
            <a:r>
              <a:rPr lang="ru-RU" dirty="0"/>
              <a:t>. </a:t>
            </a:r>
            <a:r>
              <a:rPr lang="ru-RU" dirty="0" err="1"/>
              <a:t>жиынтығы</a:t>
            </a:r>
            <a:r>
              <a:rPr lang="ru-RU" dirty="0"/>
              <a:t> бар </a:t>
            </a:r>
            <a:r>
              <a:rPr lang="ru-RU" dirty="0" err="1"/>
              <a:t>алғашқы</a:t>
            </a:r>
            <a:r>
              <a:rPr lang="ru-RU" dirty="0"/>
              <a:t> </a:t>
            </a:r>
            <a:r>
              <a:rPr lang="ru-RU" dirty="0" err="1"/>
              <a:t>медициналық</a:t>
            </a:r>
            <a:r>
              <a:rPr lang="ru-RU" dirty="0"/>
              <a:t> </a:t>
            </a:r>
            <a:r>
              <a:rPr lang="ru-RU" dirty="0" err="1"/>
              <a:t>көмек</a:t>
            </a:r>
            <a:r>
              <a:rPr lang="ru-RU" dirty="0"/>
              <a:t> </a:t>
            </a:r>
            <a:r>
              <a:rPr lang="ru-RU" dirty="0" err="1"/>
              <a:t>қобдишасы</a:t>
            </a:r>
            <a:r>
              <a:rPr lang="ru-RU" dirty="0"/>
              <a:t> </a:t>
            </a:r>
            <a:r>
              <a:rPr lang="ru-RU" dirty="0" err="1"/>
              <a:t>болуы</a:t>
            </a:r>
            <a:r>
              <a:rPr lang="ru-RU" dirty="0"/>
              <a:t> </a:t>
            </a:r>
            <a:r>
              <a:rPr lang="ru-RU" dirty="0" err="1"/>
              <a:t>керек</a:t>
            </a:r>
            <a:r>
              <a:rPr lang="ru-RU" dirty="0"/>
              <a:t>. </a:t>
            </a:r>
            <a:r>
              <a:rPr lang="ru-RU" dirty="0" err="1"/>
              <a:t>Жұмысшылардың</a:t>
            </a:r>
            <a:r>
              <a:rPr lang="ru-RU" dirty="0"/>
              <a:t> </a:t>
            </a:r>
            <a:r>
              <a:rPr lang="ru-RU" dirty="0" err="1"/>
              <a:t>құзыреттілігін</a:t>
            </a:r>
            <a:r>
              <a:rPr lang="ru-RU" dirty="0"/>
              <a:t> </a:t>
            </a:r>
            <a:r>
              <a:rPr lang="ru-RU" dirty="0" err="1"/>
              <a:t>арттыру</a:t>
            </a:r>
            <a:r>
              <a:rPr lang="ru-RU" dirty="0"/>
              <a:t> </a:t>
            </a:r>
            <a:r>
              <a:rPr lang="ru-RU" dirty="0" err="1"/>
              <a:t>және</a:t>
            </a:r>
            <a:r>
              <a:rPr lang="ru-RU" dirty="0"/>
              <a:t> осы </a:t>
            </a:r>
            <a:r>
              <a:rPr lang="ru-RU" dirty="0" err="1"/>
              <a:t>саладағы</a:t>
            </a:r>
            <a:r>
              <a:rPr lang="ru-RU" dirty="0"/>
              <a:t> </a:t>
            </a:r>
            <a:r>
              <a:rPr lang="ru-RU" dirty="0" err="1"/>
              <a:t>білімді</a:t>
            </a:r>
            <a:r>
              <a:rPr lang="ru-RU" dirty="0"/>
              <a:t> </a:t>
            </a:r>
            <a:r>
              <a:rPr lang="ru-RU" dirty="0" err="1"/>
              <a:t>толықтыру</a:t>
            </a:r>
            <a:r>
              <a:rPr lang="ru-RU" dirty="0"/>
              <a:t> </a:t>
            </a:r>
            <a:r>
              <a:rPr lang="ru-RU" dirty="0" err="1"/>
              <a:t>және</a:t>
            </a:r>
            <a:r>
              <a:rPr lang="ru-RU" dirty="0"/>
              <a:t> </a:t>
            </a:r>
            <a:r>
              <a:rPr lang="ru-RU" dirty="0" err="1"/>
              <a:t>оларды</a:t>
            </a:r>
            <a:r>
              <a:rPr lang="ru-RU" dirty="0"/>
              <a:t> </a:t>
            </a:r>
            <a:r>
              <a:rPr lang="ru-RU" dirty="0" err="1"/>
              <a:t>тексеру</a:t>
            </a:r>
            <a:r>
              <a:rPr lang="ru-RU" dirty="0"/>
              <a:t> </a:t>
            </a:r>
            <a:r>
              <a:rPr lang="ru-RU" dirty="0" err="1"/>
              <a:t>тұрақты</a:t>
            </a:r>
            <a:r>
              <a:rPr lang="ru-RU" dirty="0"/>
              <a:t> </a:t>
            </a:r>
            <a:r>
              <a:rPr lang="ru-RU" dirty="0" err="1"/>
              <a:t>болуы</a:t>
            </a:r>
            <a:r>
              <a:rPr lang="ru-RU" dirty="0"/>
              <a:t> </a:t>
            </a:r>
            <a:r>
              <a:rPr lang="ru-RU" dirty="0" err="1"/>
              <a:t>керек</a:t>
            </a:r>
            <a:r>
              <a:rPr lang="ru-RU" dirty="0"/>
              <a:t>.</a:t>
            </a:r>
          </a:p>
          <a:p>
            <a:pPr algn="just"/>
            <a:r>
              <a:rPr lang="ru-RU" dirty="0" err="1"/>
              <a:t>Өндірістік</a:t>
            </a:r>
            <a:r>
              <a:rPr lang="ru-RU" dirty="0"/>
              <a:t> </a:t>
            </a:r>
            <a:r>
              <a:rPr lang="ru-RU" dirty="0" err="1"/>
              <a:t>жарақаттануды</a:t>
            </a:r>
            <a:r>
              <a:rPr lang="ru-RU" dirty="0"/>
              <a:t> </a:t>
            </a:r>
            <a:r>
              <a:rPr lang="ru-RU" dirty="0" err="1"/>
              <a:t>азайту</a:t>
            </a:r>
            <a:r>
              <a:rPr lang="ru-RU" dirty="0"/>
              <a:t>, </a:t>
            </a:r>
            <a:r>
              <a:rPr lang="ru-RU" dirty="0" err="1"/>
              <a:t>сондай-ақ</a:t>
            </a:r>
            <a:r>
              <a:rPr lang="ru-RU" dirty="0"/>
              <a:t> </a:t>
            </a:r>
            <a:r>
              <a:rPr lang="ru-RU" dirty="0" err="1"/>
              <a:t>еңбек</a:t>
            </a:r>
            <a:r>
              <a:rPr lang="ru-RU" dirty="0"/>
              <a:t> </a:t>
            </a:r>
            <a:r>
              <a:rPr lang="ru-RU" dirty="0" err="1"/>
              <a:t>жағдайларын</a:t>
            </a:r>
            <a:r>
              <a:rPr lang="ru-RU" dirty="0"/>
              <a:t> </a:t>
            </a:r>
            <a:r>
              <a:rPr lang="ru-RU" dirty="0" err="1"/>
              <a:t>жақсарту</a:t>
            </a:r>
            <a:r>
              <a:rPr lang="ru-RU" dirty="0"/>
              <a:t> </a:t>
            </a:r>
            <a:r>
              <a:rPr lang="ru-RU" dirty="0" err="1"/>
              <a:t>жөніндегі</a:t>
            </a:r>
            <a:r>
              <a:rPr lang="ru-RU" dirty="0"/>
              <a:t> </a:t>
            </a:r>
            <a:r>
              <a:rPr lang="ru-RU" dirty="0" err="1"/>
              <a:t>іс-шараларды</a:t>
            </a:r>
            <a:r>
              <a:rPr lang="ru-RU" dirty="0"/>
              <a:t> </a:t>
            </a:r>
            <a:r>
              <a:rPr lang="ru-RU" dirty="0" err="1"/>
              <a:t>жүзеге</a:t>
            </a:r>
            <a:r>
              <a:rPr lang="ru-RU" dirty="0"/>
              <a:t> </a:t>
            </a:r>
            <a:r>
              <a:rPr lang="ru-RU" dirty="0" err="1"/>
              <a:t>асыру</a:t>
            </a:r>
            <a:r>
              <a:rPr lang="ru-RU" dirty="0"/>
              <a:t> </a:t>
            </a:r>
            <a:r>
              <a:rPr lang="ru-RU" dirty="0" err="1"/>
              <a:t>жұмысшылардың</a:t>
            </a:r>
            <a:r>
              <a:rPr lang="ru-RU" dirty="0"/>
              <a:t> </a:t>
            </a:r>
            <a:r>
              <a:rPr lang="ru-RU" dirty="0" err="1"/>
              <a:t>кәсіби</a:t>
            </a:r>
            <a:r>
              <a:rPr lang="ru-RU" dirty="0"/>
              <a:t> </a:t>
            </a:r>
            <a:r>
              <a:rPr lang="ru-RU" dirty="0" err="1"/>
              <a:t>белсенділігіне</a:t>
            </a:r>
            <a:r>
              <a:rPr lang="ru-RU" dirty="0"/>
              <a:t>, </a:t>
            </a:r>
            <a:r>
              <a:rPr lang="ru-RU" dirty="0" err="1"/>
              <a:t>еңбек</a:t>
            </a:r>
            <a:r>
              <a:rPr lang="ru-RU" dirty="0"/>
              <a:t> </a:t>
            </a:r>
            <a:r>
              <a:rPr lang="ru-RU" dirty="0" err="1"/>
              <a:t>өнімділігінің</a:t>
            </a:r>
            <a:r>
              <a:rPr lang="ru-RU" dirty="0"/>
              <a:t> </a:t>
            </a:r>
            <a:r>
              <a:rPr lang="ru-RU" dirty="0" err="1"/>
              <a:t>өсуіне</a:t>
            </a:r>
            <a:r>
              <a:rPr lang="ru-RU" dirty="0"/>
              <a:t> </a:t>
            </a:r>
            <a:r>
              <a:rPr lang="ru-RU" dirty="0" err="1"/>
              <a:t>және</a:t>
            </a:r>
            <a:r>
              <a:rPr lang="ru-RU" dirty="0"/>
              <a:t> </a:t>
            </a:r>
            <a:r>
              <a:rPr lang="ru-RU" dirty="0" err="1"/>
              <a:t>өндіріс</a:t>
            </a:r>
            <a:r>
              <a:rPr lang="ru-RU" dirty="0"/>
              <a:t> </a:t>
            </a:r>
            <a:r>
              <a:rPr lang="ru-RU" dirty="0" err="1"/>
              <a:t>кезіндегі</a:t>
            </a:r>
            <a:r>
              <a:rPr lang="ru-RU" dirty="0"/>
              <a:t> </a:t>
            </a:r>
            <a:r>
              <a:rPr lang="ru-RU" dirty="0" err="1"/>
              <a:t>шығындардың</a:t>
            </a:r>
            <a:r>
              <a:rPr lang="ru-RU" dirty="0"/>
              <a:t> </a:t>
            </a:r>
            <a:r>
              <a:rPr lang="ru-RU" dirty="0" err="1"/>
              <a:t>азаюына</a:t>
            </a:r>
            <a:r>
              <a:rPr lang="ru-RU" dirty="0"/>
              <a:t> </a:t>
            </a:r>
            <a:r>
              <a:rPr lang="ru-RU" dirty="0" err="1"/>
              <a:t>әкеледі</a:t>
            </a:r>
            <a:r>
              <a:rPr lang="ru-RU" dirty="0"/>
              <a:t>.</a:t>
            </a:r>
          </a:p>
          <a:p>
            <a:pPr algn="just"/>
            <a:r>
              <a:rPr lang="ru-RU" dirty="0" err="1"/>
              <a:t>Сыртқы</a:t>
            </a:r>
            <a:r>
              <a:rPr lang="ru-RU" dirty="0"/>
              <a:t> </a:t>
            </a:r>
            <a:r>
              <a:rPr lang="ru-RU" dirty="0" err="1"/>
              <a:t>себептерден</a:t>
            </a:r>
            <a:r>
              <a:rPr lang="ru-RU" dirty="0"/>
              <a:t> </a:t>
            </a:r>
            <a:r>
              <a:rPr lang="ru-RU" dirty="0" err="1"/>
              <a:t>болатын</a:t>
            </a:r>
            <a:r>
              <a:rPr lang="ru-RU" dirty="0"/>
              <a:t> </a:t>
            </a:r>
            <a:r>
              <a:rPr lang="ru-RU" dirty="0" err="1"/>
              <a:t>жарақаттану</a:t>
            </a:r>
            <a:r>
              <a:rPr lang="ru-RU" dirty="0"/>
              <a:t> мен </a:t>
            </a:r>
            <a:r>
              <a:rPr lang="ru-RU" dirty="0" err="1"/>
              <a:t>өлім-жітімді</a:t>
            </a:r>
            <a:r>
              <a:rPr lang="ru-RU" dirty="0"/>
              <a:t> </a:t>
            </a:r>
            <a:r>
              <a:rPr lang="ru-RU" dirty="0" err="1"/>
              <a:t>азайту</a:t>
            </a:r>
            <a:r>
              <a:rPr lang="ru-RU" dirty="0"/>
              <a:t> </a:t>
            </a:r>
            <a:r>
              <a:rPr lang="ru-RU" dirty="0" err="1"/>
              <a:t>жөніндегі</a:t>
            </a:r>
            <a:r>
              <a:rPr lang="ru-RU" dirty="0"/>
              <a:t> </a:t>
            </a:r>
            <a:r>
              <a:rPr lang="ru-RU" dirty="0" err="1"/>
              <a:t>проблеманы</a:t>
            </a:r>
            <a:r>
              <a:rPr lang="ru-RU" dirty="0"/>
              <a:t> </a:t>
            </a:r>
            <a:r>
              <a:rPr lang="ru-RU" dirty="0" err="1"/>
              <a:t>табысты</a:t>
            </a:r>
            <a:r>
              <a:rPr lang="ru-RU" dirty="0"/>
              <a:t> </a:t>
            </a:r>
            <a:r>
              <a:rPr lang="ru-RU" dirty="0" err="1"/>
              <a:t>шешу</a:t>
            </a:r>
            <a:r>
              <a:rPr lang="ru-RU" dirty="0"/>
              <a:t> </a:t>
            </a:r>
            <a:r>
              <a:rPr lang="ru-RU" dirty="0" err="1"/>
              <a:t>мемлекеттік</a:t>
            </a:r>
            <a:r>
              <a:rPr lang="ru-RU" dirty="0"/>
              <a:t> </a:t>
            </a:r>
            <a:r>
              <a:rPr lang="ru-RU" dirty="0" err="1"/>
              <a:t>құрылымдардың</a:t>
            </a:r>
            <a:r>
              <a:rPr lang="ru-RU" dirty="0"/>
              <a:t> </a:t>
            </a:r>
            <a:r>
              <a:rPr lang="ru-RU" dirty="0" err="1"/>
              <a:t>ведомствоаралық</a:t>
            </a:r>
            <a:r>
              <a:rPr lang="ru-RU" dirty="0"/>
              <a:t> </a:t>
            </a:r>
            <a:r>
              <a:rPr lang="ru-RU" dirty="0" err="1"/>
              <a:t>деңгейде</a:t>
            </a:r>
            <a:r>
              <a:rPr lang="ru-RU" dirty="0"/>
              <a:t> </a:t>
            </a:r>
            <a:r>
              <a:rPr lang="ru-RU" dirty="0" err="1"/>
              <a:t>бірлескен</a:t>
            </a:r>
            <a:r>
              <a:rPr lang="ru-RU" dirty="0"/>
              <a:t> </a:t>
            </a:r>
            <a:r>
              <a:rPr lang="ru-RU" dirty="0" err="1"/>
              <a:t>іс-қимылы</a:t>
            </a:r>
            <a:r>
              <a:rPr lang="ru-RU" dirty="0"/>
              <a:t>, </a:t>
            </a:r>
            <a:r>
              <a:rPr lang="ru-RU" dirty="0" err="1"/>
              <a:t>қоғамдық</a:t>
            </a:r>
            <a:r>
              <a:rPr lang="ru-RU" dirty="0"/>
              <a:t> </a:t>
            </a:r>
            <a:r>
              <a:rPr lang="ru-RU" dirty="0" err="1"/>
              <a:t>ұйымдардың</a:t>
            </a:r>
            <a:r>
              <a:rPr lang="ru-RU" dirty="0"/>
              <a:t> </a:t>
            </a:r>
            <a:r>
              <a:rPr lang="ru-RU" dirty="0" err="1"/>
              <a:t>және</a:t>
            </a:r>
            <a:r>
              <a:rPr lang="ru-RU" dirty="0"/>
              <a:t>, </a:t>
            </a:r>
            <a:r>
              <a:rPr lang="ru-RU" dirty="0" err="1"/>
              <a:t>ең</a:t>
            </a:r>
            <a:r>
              <a:rPr lang="ru-RU" dirty="0"/>
              <a:t> </a:t>
            </a:r>
            <a:r>
              <a:rPr lang="ru-RU" dirty="0" err="1"/>
              <a:t>бастысы</a:t>
            </a:r>
            <a:r>
              <a:rPr lang="ru-RU" dirty="0"/>
              <a:t>, </a:t>
            </a:r>
            <a:r>
              <a:rPr lang="ru-RU" dirty="0" err="1"/>
              <a:t>халықтың</a:t>
            </a:r>
            <a:r>
              <a:rPr lang="ru-RU" dirty="0"/>
              <a:t> </a:t>
            </a:r>
            <a:r>
              <a:rPr lang="ru-RU" dirty="0" err="1"/>
              <a:t>қалың</a:t>
            </a:r>
            <a:r>
              <a:rPr lang="ru-RU" dirty="0"/>
              <a:t> </a:t>
            </a:r>
            <a:r>
              <a:rPr lang="ru-RU" dirty="0" err="1"/>
              <a:t>бұқарасының</a:t>
            </a:r>
            <a:r>
              <a:rPr lang="ru-RU" dirty="0"/>
              <a:t> </a:t>
            </a:r>
            <a:r>
              <a:rPr lang="ru-RU" dirty="0" err="1"/>
              <a:t>өткізілетін</a:t>
            </a:r>
            <a:r>
              <a:rPr lang="ru-RU" dirty="0"/>
              <a:t> </a:t>
            </a:r>
            <a:r>
              <a:rPr lang="ru-RU" dirty="0" err="1"/>
              <a:t>іс-шараларды</a:t>
            </a:r>
            <a:r>
              <a:rPr lang="ru-RU" dirty="0"/>
              <a:t> (</a:t>
            </a:r>
            <a:r>
              <a:rPr lang="ru-RU" dirty="0" err="1"/>
              <a:t>салауатты</a:t>
            </a:r>
            <a:r>
              <a:rPr lang="ru-RU" dirty="0"/>
              <a:t> </a:t>
            </a:r>
            <a:r>
              <a:rPr lang="ru-RU" dirty="0" err="1"/>
              <a:t>және</a:t>
            </a:r>
            <a:r>
              <a:rPr lang="ru-RU" dirty="0"/>
              <a:t> </a:t>
            </a:r>
            <a:r>
              <a:rPr lang="ru-RU" dirty="0" err="1"/>
              <a:t>қауіпсіз</a:t>
            </a:r>
            <a:r>
              <a:rPr lang="ru-RU" dirty="0"/>
              <a:t> </a:t>
            </a:r>
            <a:r>
              <a:rPr lang="ru-RU" dirty="0" err="1"/>
              <a:t>өмір</a:t>
            </a:r>
            <a:r>
              <a:rPr lang="ru-RU" dirty="0"/>
              <a:t> </a:t>
            </a:r>
            <a:r>
              <a:rPr lang="ru-RU" dirty="0" err="1"/>
              <a:t>салтын</a:t>
            </a:r>
            <a:r>
              <a:rPr lang="ru-RU" dirty="0"/>
              <a:t> </a:t>
            </a:r>
            <a:r>
              <a:rPr lang="ru-RU" dirty="0" err="1"/>
              <a:t>қалыптастыру</a:t>
            </a:r>
            <a:r>
              <a:rPr lang="ru-RU" dirty="0"/>
              <a:t> </a:t>
            </a:r>
            <a:r>
              <a:rPr lang="ru-RU" dirty="0" err="1"/>
              <a:t>жөніндегі</a:t>
            </a:r>
            <a:r>
              <a:rPr lang="ru-RU" dirty="0"/>
              <a:t>) </a:t>
            </a:r>
            <a:r>
              <a:rPr lang="ru-RU" dirty="0" err="1"/>
              <a:t>қолдауы</a:t>
            </a:r>
            <a:r>
              <a:rPr lang="ru-RU" dirty="0"/>
              <a:t> </a:t>
            </a:r>
            <a:r>
              <a:rPr lang="ru-RU" dirty="0" err="1"/>
              <a:t>жағдайында</a:t>
            </a:r>
            <a:r>
              <a:rPr lang="ru-RU" dirty="0"/>
              <a:t> </a:t>
            </a:r>
            <a:r>
              <a:rPr lang="ru-RU" dirty="0" err="1"/>
              <a:t>ғана</a:t>
            </a:r>
            <a:r>
              <a:rPr lang="ru-RU" dirty="0"/>
              <a:t> </a:t>
            </a:r>
            <a:r>
              <a:rPr lang="ru-RU" dirty="0" err="1"/>
              <a:t>мүмкін</a:t>
            </a:r>
            <a:r>
              <a:rPr lang="ru-RU" dirty="0"/>
              <a:t> </a:t>
            </a:r>
            <a:r>
              <a:rPr lang="ru-RU" dirty="0" err="1"/>
              <a:t>болады</a:t>
            </a:r>
            <a:r>
              <a:rPr lang="ru-RU" dirty="0"/>
              <a:t>.</a:t>
            </a:r>
          </a:p>
          <a:p>
            <a:r>
              <a:rPr lang="ru-RU" b="1" dirty="0" err="1"/>
              <a:t>Аумақтық</a:t>
            </a:r>
            <a:r>
              <a:rPr lang="ru-RU" b="1" dirty="0"/>
              <a:t> </a:t>
            </a:r>
            <a:r>
              <a:rPr lang="ru-RU" b="1" dirty="0" err="1"/>
              <a:t>санитариялық-эпидемиологиялық</a:t>
            </a:r>
            <a:r>
              <a:rPr lang="ru-RU" b="1" dirty="0"/>
              <a:t> </a:t>
            </a:r>
            <a:r>
              <a:rPr lang="ru-RU" b="1" dirty="0" err="1"/>
              <a:t>бақылау</a:t>
            </a:r>
            <a:r>
              <a:rPr lang="ru-RU" b="1" dirty="0"/>
              <a:t> </a:t>
            </a:r>
            <a:r>
              <a:rPr lang="ru-RU" b="1" dirty="0" err="1"/>
              <a:t>басқармалары</a:t>
            </a:r>
            <a:r>
              <a:rPr lang="ru-RU" b="1" dirty="0"/>
              <a:t> </a:t>
            </a:r>
            <a:r>
              <a:rPr lang="ru-RU" b="1" dirty="0" err="1"/>
              <a:t>кәсіптік</a:t>
            </a:r>
            <a:r>
              <a:rPr lang="ru-RU" b="1" dirty="0"/>
              <a:t> </a:t>
            </a:r>
            <a:r>
              <a:rPr lang="ru-RU" b="1" dirty="0" err="1"/>
              <a:t>аурулар</a:t>
            </a:r>
            <a:r>
              <a:rPr lang="ru-RU" b="1" dirty="0"/>
              <a:t> мен </a:t>
            </a:r>
            <a:r>
              <a:rPr lang="ru-RU" b="1" dirty="0" err="1"/>
              <a:t>өндірістік</a:t>
            </a:r>
            <a:r>
              <a:rPr lang="ru-RU" b="1" dirty="0"/>
              <a:t> </a:t>
            </a:r>
            <a:r>
              <a:rPr lang="ru-RU" b="1" dirty="0" err="1"/>
              <a:t>жарақаттанудың</a:t>
            </a:r>
            <a:r>
              <a:rPr lang="ru-RU" b="1" dirty="0"/>
              <a:t> </a:t>
            </a:r>
            <a:r>
              <a:rPr lang="ru-RU" b="1" dirty="0" err="1"/>
              <a:t>алдын</a:t>
            </a:r>
            <a:r>
              <a:rPr lang="ru-RU" b="1" dirty="0"/>
              <a:t> </a:t>
            </a:r>
            <a:r>
              <a:rPr lang="ru-RU" b="1" dirty="0" err="1"/>
              <a:t>алу</a:t>
            </a:r>
            <a:r>
              <a:rPr lang="ru-RU" b="1" dirty="0"/>
              <a:t> </a:t>
            </a:r>
            <a:r>
              <a:rPr lang="ru-RU" b="1" dirty="0" err="1"/>
              <a:t>бойынша</a:t>
            </a:r>
            <a:r>
              <a:rPr lang="ru-RU" b="1" dirty="0"/>
              <a:t> </a:t>
            </a:r>
            <a:r>
              <a:rPr lang="ru-RU" b="1" dirty="0" err="1"/>
              <a:t>түсіндіру</a:t>
            </a:r>
            <a:r>
              <a:rPr lang="ru-RU" b="1" dirty="0"/>
              <a:t> </a:t>
            </a:r>
            <a:r>
              <a:rPr lang="ru-RU" b="1" dirty="0" err="1"/>
              <a:t>жұмыстарын</a:t>
            </a:r>
            <a:r>
              <a:rPr lang="ru-RU" b="1" dirty="0"/>
              <a:t> </a:t>
            </a:r>
            <a:r>
              <a:rPr lang="ru-RU" b="1" dirty="0" err="1"/>
              <a:t>тұрақты</a:t>
            </a:r>
            <a:r>
              <a:rPr lang="ru-RU" b="1" dirty="0"/>
              <a:t> </a:t>
            </a:r>
            <a:r>
              <a:rPr lang="ru-RU" b="1" dirty="0" err="1"/>
              <a:t>негізде</a:t>
            </a:r>
            <a:r>
              <a:rPr lang="ru-RU" b="1" dirty="0"/>
              <a:t> </a:t>
            </a:r>
            <a:r>
              <a:rPr lang="ru-RU" b="1" dirty="0" err="1"/>
              <a:t>жүргізеді</a:t>
            </a:r>
            <a:r>
              <a:rPr lang="ru-RU" b="1" dirty="0"/>
              <a:t>.</a:t>
            </a:r>
            <a:endParaRPr lang="ru-RU" dirty="0"/>
          </a:p>
          <a:p>
            <a:pPr marL="0" indent="0">
              <a:buNone/>
            </a:pPr>
            <a:endParaRPr lang="ru-RU" dirty="0"/>
          </a:p>
        </p:txBody>
      </p:sp>
      <p:pic>
        <p:nvPicPr>
          <p:cNvPr id="4" name="Рисунок 3"/>
          <p:cNvPicPr>
            <a:picLocks noChangeAspect="1"/>
          </p:cNvPicPr>
          <p:nvPr/>
        </p:nvPicPr>
        <p:blipFill>
          <a:blip r:embed="rId2"/>
          <a:stretch>
            <a:fillRect/>
          </a:stretch>
        </p:blipFill>
        <p:spPr>
          <a:xfrm>
            <a:off x="8493370" y="4932485"/>
            <a:ext cx="2763348" cy="1504584"/>
          </a:xfrm>
          <a:prstGeom prst="rect">
            <a:avLst/>
          </a:prstGeom>
        </p:spPr>
      </p:pic>
    </p:spTree>
    <p:extLst>
      <p:ext uri="{BB962C8B-B14F-4D97-AF65-F5344CB8AC3E}">
        <p14:creationId xmlns:p14="http://schemas.microsoft.com/office/powerpoint/2010/main" val="39834463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483577"/>
            <a:ext cx="10515600" cy="5693386"/>
          </a:xfrm>
        </p:spPr>
        <p:txBody>
          <a:bodyPr>
            <a:normAutofit fontScale="77500" lnSpcReduction="20000"/>
          </a:bodyPr>
          <a:lstStyle/>
          <a:p>
            <a:pPr algn="just"/>
            <a:r>
              <a:rPr lang="kk-KZ" dirty="0" smtClean="0"/>
              <a:t>кәсіптік ауру -</a:t>
            </a:r>
            <a:r>
              <a:rPr lang="ru-RU" dirty="0" err="1" smtClean="0"/>
              <a:t>зиянды</a:t>
            </a:r>
            <a:r>
              <a:rPr lang="ru-RU" dirty="0" smtClean="0"/>
              <a:t> </a:t>
            </a:r>
            <a:r>
              <a:rPr lang="ru-RU" dirty="0" err="1"/>
              <a:t>өндірістік</a:t>
            </a:r>
            <a:r>
              <a:rPr lang="ru-RU" dirty="0"/>
              <a:t> </a:t>
            </a:r>
            <a:r>
              <a:rPr lang="ru-RU" dirty="0" err="1"/>
              <a:t>фактордың</a:t>
            </a:r>
            <a:r>
              <a:rPr lang="ru-RU" dirty="0"/>
              <a:t> </a:t>
            </a:r>
            <a:r>
              <a:rPr lang="ru-RU" dirty="0" err="1"/>
              <a:t>әсерінен</a:t>
            </a:r>
            <a:r>
              <a:rPr lang="ru-RU" dirty="0"/>
              <a:t> </a:t>
            </a:r>
            <a:r>
              <a:rPr lang="ru-RU" dirty="0" err="1"/>
              <a:t>туындайтын</a:t>
            </a:r>
            <a:r>
              <a:rPr lang="ru-RU" dirty="0"/>
              <a:t> </a:t>
            </a:r>
            <a:r>
              <a:rPr lang="ru-RU" dirty="0" err="1"/>
              <a:t>аурулар</a:t>
            </a:r>
            <a:r>
              <a:rPr lang="ru-RU" dirty="0"/>
              <a:t>. </a:t>
            </a:r>
            <a:r>
              <a:rPr lang="ru-RU" dirty="0" err="1"/>
              <a:t>Кәсіби</a:t>
            </a:r>
            <a:r>
              <a:rPr lang="ru-RU" dirty="0"/>
              <a:t> </a:t>
            </a:r>
            <a:r>
              <a:rPr lang="ru-RU" dirty="0" err="1"/>
              <a:t>ауруларға</a:t>
            </a:r>
            <a:r>
              <a:rPr lang="ru-RU" dirty="0"/>
              <a:t> тек </a:t>
            </a:r>
            <a:r>
              <a:rPr lang="ru-RU" dirty="0" err="1"/>
              <a:t>кәсіби</a:t>
            </a:r>
            <a:r>
              <a:rPr lang="ru-RU" dirty="0"/>
              <a:t> </a:t>
            </a:r>
            <a:r>
              <a:rPr lang="ru-RU" dirty="0" err="1"/>
              <a:t>қызмет</a:t>
            </a:r>
            <a:r>
              <a:rPr lang="ru-RU" dirty="0"/>
              <a:t> </a:t>
            </a:r>
            <a:r>
              <a:rPr lang="ru-RU" dirty="0" err="1"/>
              <a:t>жағдайында</a:t>
            </a:r>
            <a:r>
              <a:rPr lang="ru-RU" dirty="0"/>
              <a:t> </a:t>
            </a:r>
            <a:r>
              <a:rPr lang="ru-RU" dirty="0" err="1"/>
              <a:t>кездесетін</a:t>
            </a:r>
            <a:r>
              <a:rPr lang="ru-RU" dirty="0"/>
              <a:t> </a:t>
            </a:r>
            <a:r>
              <a:rPr lang="ru-RU" dirty="0" err="1"/>
              <a:t>немесе</a:t>
            </a:r>
            <a:r>
              <a:rPr lang="ru-RU" dirty="0"/>
              <a:t> </a:t>
            </a:r>
            <a:r>
              <a:rPr lang="ru-RU" dirty="0" err="1"/>
              <a:t>белгілі</a:t>
            </a:r>
            <a:r>
              <a:rPr lang="ru-RU" dirty="0"/>
              <a:t> </a:t>
            </a:r>
            <a:r>
              <a:rPr lang="ru-RU" dirty="0" err="1"/>
              <a:t>бір</a:t>
            </a:r>
            <a:r>
              <a:rPr lang="ru-RU" dirty="0"/>
              <a:t> </a:t>
            </a:r>
            <a:r>
              <a:rPr lang="ru-RU" dirty="0" err="1"/>
              <a:t>кәсіпте</a:t>
            </a:r>
            <a:r>
              <a:rPr lang="ru-RU" dirty="0"/>
              <a:t> </a:t>
            </a:r>
            <a:r>
              <a:rPr lang="ru-RU" dirty="0" err="1"/>
              <a:t>жалпы</a:t>
            </a:r>
            <a:r>
              <a:rPr lang="ru-RU" dirty="0"/>
              <a:t> </a:t>
            </a:r>
            <a:r>
              <a:rPr lang="ru-RU" dirty="0" err="1"/>
              <a:t>халық</a:t>
            </a:r>
            <a:r>
              <a:rPr lang="ru-RU" dirty="0"/>
              <a:t> </a:t>
            </a:r>
            <a:r>
              <a:rPr lang="ru-RU" dirty="0" err="1"/>
              <a:t>арасында</a:t>
            </a:r>
            <a:r>
              <a:rPr lang="ru-RU" dirty="0"/>
              <a:t> </a:t>
            </a:r>
            <a:r>
              <a:rPr lang="ru-RU" dirty="0" err="1"/>
              <a:t>немесе</a:t>
            </a:r>
            <a:r>
              <a:rPr lang="ru-RU" dirty="0"/>
              <a:t> </a:t>
            </a:r>
            <a:r>
              <a:rPr lang="ru-RU" dirty="0" err="1"/>
              <a:t>басқа</a:t>
            </a:r>
            <a:r>
              <a:rPr lang="ru-RU" dirty="0"/>
              <a:t> </a:t>
            </a:r>
            <a:r>
              <a:rPr lang="ru-RU" dirty="0" err="1"/>
              <a:t>жұмыс</a:t>
            </a:r>
            <a:r>
              <a:rPr lang="ru-RU" dirty="0"/>
              <a:t> </a:t>
            </a:r>
            <a:r>
              <a:rPr lang="ru-RU" dirty="0" err="1"/>
              <a:t>топтарында</a:t>
            </a:r>
            <a:r>
              <a:rPr lang="ru-RU" dirty="0"/>
              <a:t> </a:t>
            </a:r>
            <a:r>
              <a:rPr lang="ru-RU" dirty="0" err="1"/>
              <a:t>жиі</a:t>
            </a:r>
            <a:r>
              <a:rPr lang="ru-RU" dirty="0"/>
              <a:t> </a:t>
            </a:r>
            <a:r>
              <a:rPr lang="ru-RU" dirty="0" err="1"/>
              <a:t>кездесетін</a:t>
            </a:r>
            <a:r>
              <a:rPr lang="ru-RU" dirty="0"/>
              <a:t> </a:t>
            </a:r>
            <a:r>
              <a:rPr lang="ru-RU" dirty="0" err="1"/>
              <a:t>аурулар</a:t>
            </a:r>
            <a:r>
              <a:rPr lang="ru-RU" dirty="0"/>
              <a:t> </a:t>
            </a:r>
            <a:r>
              <a:rPr lang="ru-RU" dirty="0" err="1"/>
              <a:t>жатады</a:t>
            </a:r>
            <a:r>
              <a:rPr lang="ru-RU" dirty="0"/>
              <a:t>. </a:t>
            </a:r>
            <a:r>
              <a:rPr lang="ru-RU" dirty="0" err="1"/>
              <a:t>Кәсіптік</a:t>
            </a:r>
            <a:r>
              <a:rPr lang="ru-RU" dirty="0"/>
              <a:t> ауру-</a:t>
            </a:r>
            <a:r>
              <a:rPr lang="ru-RU" dirty="0" err="1"/>
              <a:t>сақтандырылушының</a:t>
            </a:r>
            <a:r>
              <a:rPr lang="ru-RU" dirty="0"/>
              <a:t> </a:t>
            </a:r>
            <a:r>
              <a:rPr lang="ru-RU" dirty="0" err="1"/>
              <a:t>оған</a:t>
            </a:r>
            <a:r>
              <a:rPr lang="ru-RU" dirty="0"/>
              <a:t> </a:t>
            </a:r>
            <a:r>
              <a:rPr lang="ru-RU" dirty="0" err="1"/>
              <a:t>зиянды</a:t>
            </a:r>
            <a:r>
              <a:rPr lang="ru-RU" dirty="0"/>
              <a:t> </a:t>
            </a:r>
            <a:r>
              <a:rPr lang="ru-RU" dirty="0" err="1"/>
              <a:t>өндірістік</a:t>
            </a:r>
            <a:r>
              <a:rPr lang="ru-RU" dirty="0"/>
              <a:t> </a:t>
            </a:r>
            <a:r>
              <a:rPr lang="ru-RU" dirty="0" err="1"/>
              <a:t>фактордың</a:t>
            </a:r>
            <a:r>
              <a:rPr lang="ru-RU" dirty="0"/>
              <a:t> </a:t>
            </a:r>
            <a:r>
              <a:rPr lang="ru-RU" dirty="0" err="1"/>
              <a:t>әсер</a:t>
            </a:r>
            <a:r>
              <a:rPr lang="ru-RU" dirty="0"/>
              <a:t> </a:t>
            </a:r>
            <a:r>
              <a:rPr lang="ru-RU" dirty="0" err="1"/>
              <a:t>етуінің</a:t>
            </a:r>
            <a:r>
              <a:rPr lang="ru-RU" dirty="0"/>
              <a:t> </a:t>
            </a:r>
            <a:r>
              <a:rPr lang="ru-RU" dirty="0" err="1"/>
              <a:t>нәтижесі</a:t>
            </a:r>
            <a:r>
              <a:rPr lang="ru-RU" dirty="0"/>
              <a:t> </a:t>
            </a:r>
            <a:r>
              <a:rPr lang="ru-RU" dirty="0" err="1"/>
              <a:t>болып</a:t>
            </a:r>
            <a:r>
              <a:rPr lang="ru-RU" dirty="0"/>
              <a:t> </a:t>
            </a:r>
            <a:r>
              <a:rPr lang="ru-RU" dirty="0" err="1"/>
              <a:t>табылатын</a:t>
            </a:r>
            <a:r>
              <a:rPr lang="ru-RU" dirty="0"/>
              <a:t> </a:t>
            </a:r>
            <a:r>
              <a:rPr lang="ru-RU" dirty="0" err="1"/>
              <a:t>және</a:t>
            </a:r>
            <a:r>
              <a:rPr lang="ru-RU" dirty="0"/>
              <a:t> </a:t>
            </a:r>
            <a:r>
              <a:rPr lang="ru-RU" dirty="0" err="1"/>
              <a:t>оның</a:t>
            </a:r>
            <a:r>
              <a:rPr lang="ru-RU" dirty="0"/>
              <a:t> </a:t>
            </a:r>
            <a:r>
              <a:rPr lang="ru-RU" dirty="0" err="1"/>
              <a:t>кәсіптік</a:t>
            </a:r>
            <a:r>
              <a:rPr lang="ru-RU" dirty="0"/>
              <a:t> </a:t>
            </a:r>
            <a:r>
              <a:rPr lang="ru-RU" dirty="0" err="1"/>
              <a:t>еңбекке</a:t>
            </a:r>
            <a:r>
              <a:rPr lang="ru-RU" dirty="0"/>
              <a:t> </a:t>
            </a:r>
            <a:r>
              <a:rPr lang="ru-RU" dirty="0" err="1"/>
              <a:t>қабілеттілігінен</a:t>
            </a:r>
            <a:r>
              <a:rPr lang="ru-RU" dirty="0"/>
              <a:t> </a:t>
            </a:r>
            <a:r>
              <a:rPr lang="ru-RU" dirty="0" err="1"/>
              <a:t>уақытша</a:t>
            </a:r>
            <a:r>
              <a:rPr lang="ru-RU" dirty="0"/>
              <a:t> </a:t>
            </a:r>
            <a:r>
              <a:rPr lang="ru-RU" dirty="0" err="1"/>
              <a:t>немесе</a:t>
            </a:r>
            <a:r>
              <a:rPr lang="ru-RU" dirty="0"/>
              <a:t> </a:t>
            </a:r>
            <a:r>
              <a:rPr lang="ru-RU" dirty="0" err="1"/>
              <a:t>тұрақты</a:t>
            </a:r>
            <a:r>
              <a:rPr lang="ru-RU" dirty="0"/>
              <a:t> </a:t>
            </a:r>
            <a:r>
              <a:rPr lang="ru-RU" dirty="0" err="1"/>
              <a:t>айрылуына</a:t>
            </a:r>
            <a:r>
              <a:rPr lang="ru-RU" dirty="0"/>
              <a:t> </a:t>
            </a:r>
            <a:r>
              <a:rPr lang="ru-RU" dirty="0" err="1"/>
              <a:t>және</a:t>
            </a:r>
            <a:r>
              <a:rPr lang="ru-RU" dirty="0"/>
              <a:t> (</a:t>
            </a:r>
            <a:r>
              <a:rPr lang="ru-RU" dirty="0" err="1"/>
              <a:t>немесе</a:t>
            </a:r>
            <a:r>
              <a:rPr lang="ru-RU" dirty="0"/>
              <a:t>) </a:t>
            </a:r>
            <a:r>
              <a:rPr lang="ru-RU" dirty="0" err="1"/>
              <a:t>оның</a:t>
            </a:r>
            <a:r>
              <a:rPr lang="ru-RU" dirty="0"/>
              <a:t> </a:t>
            </a:r>
            <a:r>
              <a:rPr lang="ru-RU" dirty="0" err="1"/>
              <a:t>өліміне</a:t>
            </a:r>
            <a:r>
              <a:rPr lang="ru-RU" dirty="0"/>
              <a:t> </a:t>
            </a:r>
            <a:r>
              <a:rPr lang="ru-RU" dirty="0" err="1"/>
              <a:t>әкеп</a:t>
            </a:r>
            <a:r>
              <a:rPr lang="ru-RU" dirty="0"/>
              <a:t> </a:t>
            </a:r>
            <a:r>
              <a:rPr lang="ru-RU" dirty="0" err="1"/>
              <a:t>соққан</a:t>
            </a:r>
            <a:r>
              <a:rPr lang="ru-RU" dirty="0"/>
              <a:t> </a:t>
            </a:r>
            <a:r>
              <a:rPr lang="ru-RU" dirty="0" err="1"/>
              <a:t>созылмалы</a:t>
            </a:r>
            <a:r>
              <a:rPr lang="ru-RU" dirty="0"/>
              <a:t> </a:t>
            </a:r>
            <a:r>
              <a:rPr lang="ru-RU" dirty="0" err="1"/>
              <a:t>немесе</a:t>
            </a:r>
            <a:r>
              <a:rPr lang="ru-RU" dirty="0"/>
              <a:t> </a:t>
            </a:r>
            <a:r>
              <a:rPr lang="ru-RU" dirty="0" err="1"/>
              <a:t>қатты</a:t>
            </a:r>
            <a:r>
              <a:rPr lang="ru-RU" dirty="0"/>
              <a:t> </a:t>
            </a:r>
            <a:r>
              <a:rPr lang="ru-RU" dirty="0" err="1"/>
              <a:t>ауруы</a:t>
            </a:r>
            <a:r>
              <a:rPr lang="ru-RU" dirty="0"/>
              <a:t>. </a:t>
            </a:r>
            <a:r>
              <a:rPr lang="ru-RU" dirty="0" err="1"/>
              <a:t>Кәсіптік</a:t>
            </a:r>
            <a:r>
              <a:rPr lang="ru-RU" dirty="0"/>
              <a:t> </a:t>
            </a:r>
            <a:r>
              <a:rPr lang="ru-RU" dirty="0" err="1"/>
              <a:t>аурулар-кәсіптік</a:t>
            </a:r>
            <a:r>
              <a:rPr lang="ru-RU" dirty="0"/>
              <a:t> </a:t>
            </a:r>
            <a:r>
              <a:rPr lang="ru-RU" dirty="0" err="1"/>
              <a:t>аурулардың</a:t>
            </a:r>
            <a:r>
              <a:rPr lang="ru-RU" dirty="0"/>
              <a:t> </a:t>
            </a:r>
            <a:r>
              <a:rPr lang="ru-RU" dirty="0" err="1"/>
              <a:t>арнайы</a:t>
            </a:r>
            <a:r>
              <a:rPr lang="ru-RU" dirty="0"/>
              <a:t> </a:t>
            </a:r>
            <a:r>
              <a:rPr lang="ru-RU" dirty="0" err="1"/>
              <a:t>тізіміне</a:t>
            </a:r>
            <a:r>
              <a:rPr lang="ru-RU" dirty="0"/>
              <a:t> </a:t>
            </a:r>
            <a:r>
              <a:rPr lang="ru-RU" dirty="0" err="1"/>
              <a:t>енгізілген</a:t>
            </a:r>
            <a:r>
              <a:rPr lang="ru-RU" dirty="0"/>
              <a:t> </a:t>
            </a:r>
            <a:r>
              <a:rPr lang="ru-RU" dirty="0" err="1"/>
              <a:t>зиянды</a:t>
            </a:r>
            <a:r>
              <a:rPr lang="ru-RU" dirty="0"/>
              <a:t> </a:t>
            </a:r>
            <a:r>
              <a:rPr lang="ru-RU" dirty="0" err="1"/>
              <a:t>өндірістік</a:t>
            </a:r>
            <a:r>
              <a:rPr lang="ru-RU" dirty="0"/>
              <a:t> </a:t>
            </a:r>
            <a:r>
              <a:rPr lang="ru-RU" dirty="0" err="1"/>
              <a:t>факторлар</a:t>
            </a:r>
            <a:r>
              <a:rPr lang="ru-RU" dirty="0"/>
              <a:t> </a:t>
            </a:r>
            <a:r>
              <a:rPr lang="ru-RU" dirty="0" err="1"/>
              <a:t>болып</a:t>
            </a:r>
            <a:r>
              <a:rPr lang="ru-RU" dirty="0"/>
              <a:t> </a:t>
            </a:r>
            <a:r>
              <a:rPr lang="ru-RU" dirty="0" err="1"/>
              <a:t>табылатын</a:t>
            </a:r>
            <a:r>
              <a:rPr lang="ru-RU" dirty="0"/>
              <a:t> </a:t>
            </a:r>
            <a:r>
              <a:rPr lang="ru-RU" dirty="0" err="1"/>
              <a:t>аурулар</a:t>
            </a:r>
            <a:r>
              <a:rPr lang="ru-RU" dirty="0"/>
              <a:t>. </a:t>
            </a:r>
            <a:r>
              <a:rPr lang="ru-RU" dirty="0" err="1"/>
              <a:t>Әсерден</a:t>
            </a:r>
            <a:r>
              <a:rPr lang="ru-RU" dirty="0"/>
              <a:t> </a:t>
            </a:r>
            <a:r>
              <a:rPr lang="ru-RU" dirty="0" err="1"/>
              <a:t>туындаған</a:t>
            </a:r>
            <a:r>
              <a:rPr lang="ru-RU" dirty="0"/>
              <a:t> </a:t>
            </a:r>
            <a:r>
              <a:rPr lang="ru-RU" dirty="0" err="1"/>
              <a:t>кәсіби</a:t>
            </a:r>
            <a:r>
              <a:rPr lang="ru-RU" dirty="0"/>
              <a:t> </a:t>
            </a:r>
            <a:r>
              <a:rPr lang="ru-RU" dirty="0" err="1"/>
              <a:t>аурулардың</a:t>
            </a:r>
            <a:r>
              <a:rPr lang="ru-RU" dirty="0"/>
              <a:t> </a:t>
            </a:r>
            <a:r>
              <a:rPr lang="ru-RU" dirty="0" err="1"/>
              <a:t>Жеті</a:t>
            </a:r>
            <a:r>
              <a:rPr lang="ru-RU" dirty="0"/>
              <a:t> </a:t>
            </a:r>
            <a:r>
              <a:rPr lang="ru-RU" dirty="0" err="1"/>
              <a:t>тобы</a:t>
            </a:r>
            <a:r>
              <a:rPr lang="ru-RU" dirty="0"/>
              <a:t> бар: </a:t>
            </a:r>
            <a:r>
              <a:rPr lang="ru-RU" dirty="0" err="1"/>
              <a:t>тыныс</a:t>
            </a:r>
            <a:r>
              <a:rPr lang="ru-RU" dirty="0"/>
              <a:t> </a:t>
            </a:r>
            <a:r>
              <a:rPr lang="ru-RU" dirty="0" err="1"/>
              <a:t>алу</a:t>
            </a:r>
            <a:r>
              <a:rPr lang="ru-RU" dirty="0"/>
              <a:t>, </a:t>
            </a:r>
            <a:r>
              <a:rPr lang="ru-RU" dirty="0" err="1"/>
              <a:t>қан</a:t>
            </a:r>
            <a:r>
              <a:rPr lang="ru-RU" dirty="0"/>
              <a:t> </a:t>
            </a:r>
            <a:r>
              <a:rPr lang="ru-RU" dirty="0" err="1"/>
              <a:t>жүйесі</a:t>
            </a:r>
            <a:r>
              <a:rPr lang="ru-RU" dirty="0"/>
              <a:t>, </a:t>
            </a:r>
            <a:r>
              <a:rPr lang="ru-RU" dirty="0" err="1"/>
              <a:t>жүйке</a:t>
            </a:r>
            <a:r>
              <a:rPr lang="ru-RU" dirty="0"/>
              <a:t> </a:t>
            </a:r>
            <a:r>
              <a:rPr lang="ru-RU" dirty="0" err="1"/>
              <a:t>жүйесі</a:t>
            </a:r>
            <a:r>
              <a:rPr lang="ru-RU" dirty="0"/>
              <a:t>, </a:t>
            </a:r>
            <a:r>
              <a:rPr lang="ru-RU" dirty="0" err="1"/>
              <a:t>гепатобилиарлық</a:t>
            </a:r>
            <a:r>
              <a:rPr lang="ru-RU" dirty="0"/>
              <a:t> </a:t>
            </a:r>
            <a:r>
              <a:rPr lang="ru-RU" dirty="0" err="1"/>
              <a:t>жүйе</a:t>
            </a:r>
            <a:r>
              <a:rPr lang="ru-RU" dirty="0"/>
              <a:t>, </a:t>
            </a:r>
            <a:r>
              <a:rPr lang="ru-RU" dirty="0" err="1"/>
              <a:t>бүйрек</a:t>
            </a:r>
            <a:r>
              <a:rPr lang="ru-RU" dirty="0"/>
              <a:t> </a:t>
            </a:r>
            <a:r>
              <a:rPr lang="ru-RU" dirty="0" err="1"/>
              <a:t>және</a:t>
            </a:r>
            <a:r>
              <a:rPr lang="ru-RU" dirty="0"/>
              <a:t> </a:t>
            </a:r>
            <a:r>
              <a:rPr lang="ru-RU" dirty="0" err="1"/>
              <a:t>зәр</a:t>
            </a:r>
            <a:r>
              <a:rPr lang="ru-RU" dirty="0"/>
              <a:t> </a:t>
            </a:r>
            <a:r>
              <a:rPr lang="ru-RU" dirty="0" err="1"/>
              <a:t>шығару</a:t>
            </a:r>
            <a:r>
              <a:rPr lang="ru-RU" dirty="0"/>
              <a:t> </a:t>
            </a:r>
            <a:r>
              <a:rPr lang="ru-RU" dirty="0" err="1"/>
              <a:t>жолдары</a:t>
            </a:r>
            <a:r>
              <a:rPr lang="ru-RU" dirty="0"/>
              <a:t> </a:t>
            </a:r>
            <a:r>
              <a:rPr lang="ru-RU" dirty="0" err="1"/>
              <a:t>басым</a:t>
            </a:r>
            <a:r>
              <a:rPr lang="ru-RU" dirty="0"/>
              <a:t> </a:t>
            </a:r>
            <a:r>
              <a:rPr lang="ru-RU" dirty="0" err="1"/>
              <a:t>зақымданған</a:t>
            </a:r>
            <a:r>
              <a:rPr lang="ru-RU" dirty="0"/>
              <a:t> </a:t>
            </a:r>
            <a:r>
              <a:rPr lang="ru-RU" dirty="0" err="1"/>
              <a:t>химиялық</a:t>
            </a:r>
            <a:r>
              <a:rPr lang="ru-RU" dirty="0"/>
              <a:t> </a:t>
            </a:r>
            <a:r>
              <a:rPr lang="ru-RU" dirty="0" err="1"/>
              <a:t>факторлардың</a:t>
            </a:r>
            <a:r>
              <a:rPr lang="ru-RU" dirty="0"/>
              <a:t> </a:t>
            </a:r>
            <a:r>
              <a:rPr lang="ru-RU" dirty="0" err="1"/>
              <a:t>әсерінен</a:t>
            </a:r>
            <a:r>
              <a:rPr lang="ru-RU" dirty="0"/>
              <a:t> </a:t>
            </a:r>
            <a:r>
              <a:rPr lang="ru-RU" dirty="0" err="1"/>
              <a:t>туындаған</a:t>
            </a:r>
            <a:r>
              <a:rPr lang="ru-RU" dirty="0"/>
              <a:t> </a:t>
            </a:r>
            <a:r>
              <a:rPr lang="ru-RU" dirty="0" err="1"/>
              <a:t>аурулар</a:t>
            </a:r>
            <a:r>
              <a:rPr lang="ru-RU" dirty="0"/>
              <a:t> (интоксикация);</a:t>
            </a:r>
          </a:p>
          <a:p>
            <a:pPr algn="just"/>
            <a:r>
              <a:rPr lang="ru-RU" dirty="0" err="1"/>
              <a:t>өнеркәсіптік</a:t>
            </a:r>
            <a:r>
              <a:rPr lang="ru-RU" dirty="0"/>
              <a:t> </a:t>
            </a:r>
            <a:r>
              <a:rPr lang="ru-RU" dirty="0" err="1"/>
              <a:t>аэрозольдардың</a:t>
            </a:r>
            <a:r>
              <a:rPr lang="ru-RU" dirty="0"/>
              <a:t> </a:t>
            </a:r>
            <a:r>
              <a:rPr lang="ru-RU" dirty="0" err="1"/>
              <a:t>әсерінен</a:t>
            </a:r>
            <a:r>
              <a:rPr lang="ru-RU" dirty="0"/>
              <a:t> </a:t>
            </a:r>
            <a:r>
              <a:rPr lang="ru-RU" dirty="0" err="1"/>
              <a:t>туындаған</a:t>
            </a:r>
            <a:r>
              <a:rPr lang="ru-RU" dirty="0"/>
              <a:t> </a:t>
            </a:r>
            <a:r>
              <a:rPr lang="ru-RU" dirty="0" err="1"/>
              <a:t>аурулар</a:t>
            </a:r>
            <a:r>
              <a:rPr lang="ru-RU" dirty="0"/>
              <a:t>; </a:t>
            </a:r>
            <a:r>
              <a:rPr lang="ru-RU" dirty="0" err="1"/>
              <a:t>физикалық</a:t>
            </a:r>
            <a:r>
              <a:rPr lang="ru-RU" dirty="0"/>
              <a:t> </a:t>
            </a:r>
            <a:r>
              <a:rPr lang="ru-RU" dirty="0" err="1"/>
              <a:t>факторлардың</a:t>
            </a:r>
            <a:r>
              <a:rPr lang="ru-RU" dirty="0"/>
              <a:t> </a:t>
            </a:r>
            <a:r>
              <a:rPr lang="ru-RU" dirty="0" err="1"/>
              <a:t>әсерінен</a:t>
            </a:r>
            <a:r>
              <a:rPr lang="ru-RU" dirty="0"/>
              <a:t> </a:t>
            </a:r>
            <a:r>
              <a:rPr lang="ru-RU" dirty="0" err="1"/>
              <a:t>туындаған</a:t>
            </a:r>
            <a:r>
              <a:rPr lang="ru-RU" dirty="0"/>
              <a:t> </a:t>
            </a:r>
            <a:r>
              <a:rPr lang="ru-RU" dirty="0" err="1"/>
              <a:t>аурулар</a:t>
            </a:r>
            <a:r>
              <a:rPr lang="ru-RU" dirty="0"/>
              <a:t>; </a:t>
            </a:r>
            <a:r>
              <a:rPr lang="ru-RU" dirty="0" err="1"/>
              <a:t>жеке</a:t>
            </a:r>
            <a:r>
              <a:rPr lang="ru-RU" dirty="0"/>
              <a:t> </a:t>
            </a:r>
            <a:r>
              <a:rPr lang="ru-RU" dirty="0" err="1"/>
              <a:t>мүшелер</a:t>
            </a:r>
            <a:r>
              <a:rPr lang="ru-RU" dirty="0"/>
              <a:t> мен </a:t>
            </a:r>
            <a:r>
              <a:rPr lang="ru-RU" dirty="0" err="1"/>
              <a:t>жүйелердің</a:t>
            </a:r>
            <a:r>
              <a:rPr lang="ru-RU" dirty="0"/>
              <a:t> </a:t>
            </a:r>
            <a:r>
              <a:rPr lang="ru-RU" dirty="0" err="1"/>
              <a:t>шамадан</a:t>
            </a:r>
            <a:r>
              <a:rPr lang="ru-RU" dirty="0"/>
              <a:t> </a:t>
            </a:r>
            <a:r>
              <a:rPr lang="ru-RU" dirty="0" err="1"/>
              <a:t>тыс</a:t>
            </a:r>
            <a:r>
              <a:rPr lang="ru-RU" dirty="0"/>
              <a:t> </a:t>
            </a:r>
            <a:r>
              <a:rPr lang="ru-RU" dirty="0" err="1"/>
              <a:t>жүктелуіне</a:t>
            </a:r>
            <a:r>
              <a:rPr lang="ru-RU" dirty="0"/>
              <a:t> </a:t>
            </a:r>
            <a:r>
              <a:rPr lang="ru-RU" dirty="0" err="1"/>
              <a:t>және</a:t>
            </a:r>
            <a:r>
              <a:rPr lang="ru-RU" dirty="0"/>
              <a:t> </a:t>
            </a:r>
            <a:r>
              <a:rPr lang="ru-RU" dirty="0" err="1"/>
              <a:t>шамадан</a:t>
            </a:r>
            <a:r>
              <a:rPr lang="ru-RU" dirty="0"/>
              <a:t> </a:t>
            </a:r>
            <a:r>
              <a:rPr lang="ru-RU" dirty="0" err="1"/>
              <a:t>тыс</a:t>
            </a:r>
            <a:r>
              <a:rPr lang="ru-RU" dirty="0"/>
              <a:t> </a:t>
            </a:r>
            <a:r>
              <a:rPr lang="ru-RU" dirty="0" err="1"/>
              <a:t>жүктелуіне</a:t>
            </a:r>
            <a:r>
              <a:rPr lang="ru-RU" dirty="0"/>
              <a:t> </a:t>
            </a:r>
            <a:r>
              <a:rPr lang="ru-RU" dirty="0" err="1"/>
              <a:t>байланысты</a:t>
            </a:r>
            <a:r>
              <a:rPr lang="ru-RU" dirty="0"/>
              <a:t> </a:t>
            </a:r>
            <a:r>
              <a:rPr lang="ru-RU" dirty="0" err="1"/>
              <a:t>аурулар</a:t>
            </a:r>
            <a:r>
              <a:rPr lang="ru-RU" dirty="0"/>
              <a:t>; </a:t>
            </a:r>
            <a:r>
              <a:rPr lang="ru-RU" dirty="0" err="1"/>
              <a:t>биологиялық</a:t>
            </a:r>
            <a:r>
              <a:rPr lang="ru-RU" dirty="0"/>
              <a:t> </a:t>
            </a:r>
            <a:r>
              <a:rPr lang="ru-RU" dirty="0" err="1"/>
              <a:t>факторлардың</a:t>
            </a:r>
            <a:r>
              <a:rPr lang="ru-RU" dirty="0"/>
              <a:t> </a:t>
            </a:r>
            <a:r>
              <a:rPr lang="ru-RU" dirty="0" err="1"/>
              <a:t>әсерінен</a:t>
            </a:r>
            <a:r>
              <a:rPr lang="ru-RU" dirty="0"/>
              <a:t> </a:t>
            </a:r>
            <a:r>
              <a:rPr lang="ru-RU" dirty="0" err="1"/>
              <a:t>туындаған</a:t>
            </a:r>
            <a:r>
              <a:rPr lang="ru-RU" dirty="0"/>
              <a:t> </a:t>
            </a:r>
            <a:r>
              <a:rPr lang="ru-RU" dirty="0" err="1"/>
              <a:t>аурулар</a:t>
            </a:r>
            <a:r>
              <a:rPr lang="ru-RU" dirty="0"/>
              <a:t>; </a:t>
            </a:r>
            <a:r>
              <a:rPr lang="ru-RU" dirty="0" err="1"/>
              <a:t>аллергиялық</a:t>
            </a:r>
            <a:r>
              <a:rPr lang="ru-RU" dirty="0"/>
              <a:t> </a:t>
            </a:r>
            <a:r>
              <a:rPr lang="ru-RU" dirty="0" err="1"/>
              <a:t>аурулар</a:t>
            </a:r>
            <a:r>
              <a:rPr lang="ru-RU" dirty="0"/>
              <a:t>; </a:t>
            </a:r>
            <a:r>
              <a:rPr lang="ru-RU" dirty="0" err="1"/>
              <a:t>ісіктер</a:t>
            </a:r>
            <a:r>
              <a:rPr lang="ru-RU" dirty="0"/>
              <a:t>. </a:t>
            </a:r>
            <a:r>
              <a:rPr lang="ru-RU" dirty="0" err="1"/>
              <a:t>Бірқатар</a:t>
            </a:r>
            <a:r>
              <a:rPr lang="ru-RU" dirty="0"/>
              <a:t> </a:t>
            </a:r>
            <a:r>
              <a:rPr lang="ru-RU" dirty="0" err="1"/>
              <a:t>елдерде</a:t>
            </a:r>
            <a:r>
              <a:rPr lang="ru-RU" dirty="0"/>
              <a:t> </a:t>
            </a:r>
            <a:r>
              <a:rPr lang="ru-RU" dirty="0" err="1"/>
              <a:t>қызметкердің</a:t>
            </a:r>
            <a:r>
              <a:rPr lang="ru-RU" dirty="0"/>
              <a:t> </a:t>
            </a:r>
            <a:r>
              <a:rPr lang="ru-RU" dirty="0" err="1"/>
              <a:t>өтемақы</a:t>
            </a:r>
            <a:r>
              <a:rPr lang="ru-RU" dirty="0"/>
              <a:t> </a:t>
            </a:r>
            <a:r>
              <a:rPr lang="ru-RU" dirty="0" err="1"/>
              <a:t>немесе</a:t>
            </a:r>
            <a:r>
              <a:rPr lang="ru-RU" dirty="0"/>
              <a:t> </a:t>
            </a:r>
            <a:r>
              <a:rPr lang="ru-RU" dirty="0" err="1"/>
              <a:t>жәрдемақы</a:t>
            </a:r>
            <a:r>
              <a:rPr lang="ru-RU" dirty="0"/>
              <a:t> </a:t>
            </a:r>
            <a:r>
              <a:rPr lang="ru-RU" dirty="0" err="1"/>
              <a:t>алуға</a:t>
            </a:r>
            <a:r>
              <a:rPr lang="ru-RU" dirty="0"/>
              <a:t> </a:t>
            </a:r>
            <a:r>
              <a:rPr lang="ru-RU" dirty="0" err="1"/>
              <a:t>құқығы</a:t>
            </a:r>
            <a:r>
              <a:rPr lang="ru-RU" dirty="0"/>
              <a:t> бар </a:t>
            </a:r>
            <a:r>
              <a:rPr lang="ru-RU" dirty="0" err="1"/>
              <a:t>кәсіби</a:t>
            </a:r>
            <a:r>
              <a:rPr lang="ru-RU" dirty="0"/>
              <a:t> </a:t>
            </a:r>
            <a:r>
              <a:rPr lang="ru-RU" dirty="0" err="1"/>
              <a:t>аурулардың</a:t>
            </a:r>
            <a:r>
              <a:rPr lang="ru-RU" dirty="0"/>
              <a:t> </a:t>
            </a:r>
            <a:r>
              <a:rPr lang="ru-RU" dirty="0" err="1"/>
              <a:t>тізімі</a:t>
            </a:r>
            <a:r>
              <a:rPr lang="ru-RU" dirty="0"/>
              <a:t> бар. </a:t>
            </a:r>
            <a:r>
              <a:rPr lang="ru-RU" dirty="0" err="1"/>
              <a:t>Мұндай</a:t>
            </a:r>
            <a:r>
              <a:rPr lang="ru-RU" dirty="0"/>
              <a:t> </a:t>
            </a:r>
            <a:r>
              <a:rPr lang="ru-RU" dirty="0" err="1"/>
              <a:t>тізімге</a:t>
            </a:r>
            <a:r>
              <a:rPr lang="ru-RU" dirty="0"/>
              <a:t> </a:t>
            </a:r>
            <a:r>
              <a:rPr lang="ru-RU" dirty="0" err="1"/>
              <a:t>енгізілмеген</a:t>
            </a:r>
            <a:r>
              <a:rPr lang="ru-RU" dirty="0"/>
              <a:t> </a:t>
            </a:r>
            <a:r>
              <a:rPr lang="ru-RU" dirty="0" err="1"/>
              <a:t>аурулар</a:t>
            </a:r>
            <a:r>
              <a:rPr lang="ru-RU" dirty="0"/>
              <a:t> </a:t>
            </a:r>
            <a:r>
              <a:rPr lang="ru-RU" dirty="0" err="1"/>
              <a:t>үшін</a:t>
            </a:r>
            <a:r>
              <a:rPr lang="ru-RU" dirty="0"/>
              <a:t> </a:t>
            </a:r>
            <a:r>
              <a:rPr lang="ru-RU" dirty="0" err="1"/>
              <a:t>өтемақы</a:t>
            </a:r>
            <a:r>
              <a:rPr lang="ru-RU" dirty="0"/>
              <a:t> </a:t>
            </a:r>
            <a:r>
              <a:rPr lang="ru-RU" dirty="0" err="1"/>
              <a:t>қарастырылмаған</a:t>
            </a:r>
            <a:r>
              <a:rPr lang="ru-RU" dirty="0"/>
              <a:t>. </a:t>
            </a:r>
            <a:r>
              <a:rPr lang="ru-RU" dirty="0" err="1"/>
              <a:t>Сондықтан</a:t>
            </a:r>
            <a:r>
              <a:rPr lang="ru-RU" dirty="0"/>
              <a:t>, </a:t>
            </a:r>
            <a:r>
              <a:rPr lang="ru-RU" dirty="0" err="1"/>
              <a:t>ресми</a:t>
            </a:r>
            <a:r>
              <a:rPr lang="ru-RU" dirty="0"/>
              <a:t> </a:t>
            </a:r>
            <a:r>
              <a:rPr lang="ru-RU" dirty="0" err="1"/>
              <a:t>тізімге</a:t>
            </a:r>
            <a:r>
              <a:rPr lang="ru-RU" dirty="0"/>
              <a:t> </a:t>
            </a:r>
            <a:r>
              <a:rPr lang="ru-RU" dirty="0" err="1"/>
              <a:t>енгізілмеген</a:t>
            </a:r>
            <a:r>
              <a:rPr lang="ru-RU" dirty="0"/>
              <a:t> </a:t>
            </a:r>
            <a:r>
              <a:rPr lang="ru-RU" dirty="0" err="1"/>
              <a:t>кәсіптік</a:t>
            </a:r>
            <a:r>
              <a:rPr lang="ru-RU" dirty="0"/>
              <a:t> </a:t>
            </a:r>
            <a:r>
              <a:rPr lang="ru-RU" dirty="0" err="1"/>
              <a:t>ауруларды</a:t>
            </a:r>
            <a:r>
              <a:rPr lang="ru-RU" dirty="0"/>
              <a:t> </a:t>
            </a:r>
            <a:r>
              <a:rPr lang="ru-RU" dirty="0" err="1"/>
              <a:t>сипаттау</a:t>
            </a:r>
            <a:r>
              <a:rPr lang="ru-RU" dirty="0"/>
              <a:t> </a:t>
            </a:r>
            <a:r>
              <a:rPr lang="ru-RU" dirty="0" err="1"/>
              <a:t>үшін</a:t>
            </a:r>
            <a:r>
              <a:rPr lang="ru-RU" dirty="0"/>
              <a:t> "</a:t>
            </a:r>
            <a:r>
              <a:rPr lang="ru-RU" dirty="0" err="1"/>
              <a:t>кәсіби</a:t>
            </a:r>
            <a:r>
              <a:rPr lang="ru-RU" dirty="0"/>
              <a:t> </a:t>
            </a:r>
            <a:r>
              <a:rPr lang="ru-RU" dirty="0" err="1"/>
              <a:t>түрде</a:t>
            </a:r>
            <a:r>
              <a:rPr lang="ru-RU" dirty="0"/>
              <a:t> </a:t>
            </a:r>
            <a:r>
              <a:rPr lang="ru-RU" dirty="0" err="1"/>
              <a:t>анықталған</a:t>
            </a:r>
            <a:r>
              <a:rPr lang="ru-RU" dirty="0"/>
              <a:t> </a:t>
            </a:r>
            <a:r>
              <a:rPr lang="ru-RU" dirty="0" err="1"/>
              <a:t>аурулар"термині</a:t>
            </a:r>
            <a:r>
              <a:rPr lang="ru-RU" dirty="0"/>
              <a:t> </a:t>
            </a:r>
            <a:r>
              <a:rPr lang="ru-RU" dirty="0" err="1"/>
              <a:t>қолданылады</a:t>
            </a:r>
            <a:r>
              <a:rPr lang="ru-RU" dirty="0"/>
              <a:t>. </a:t>
            </a:r>
            <a:r>
              <a:rPr lang="ru-RU" dirty="0" err="1"/>
              <a:t>Көптеген</a:t>
            </a:r>
            <a:r>
              <a:rPr lang="ru-RU" dirty="0"/>
              <a:t> </a:t>
            </a:r>
            <a:r>
              <a:rPr lang="ru-RU" dirty="0" err="1"/>
              <a:t>елдердің</a:t>
            </a:r>
            <a:r>
              <a:rPr lang="ru-RU" dirty="0"/>
              <a:t> </a:t>
            </a:r>
            <a:r>
              <a:rPr lang="ru-RU" dirty="0" err="1"/>
              <a:t>заңнамасында</a:t>
            </a:r>
            <a:r>
              <a:rPr lang="ru-RU" dirty="0"/>
              <a:t> </a:t>
            </a:r>
            <a:r>
              <a:rPr lang="ru-RU" dirty="0" err="1"/>
              <a:t>белгілі</a:t>
            </a:r>
            <a:r>
              <a:rPr lang="ru-RU" dirty="0"/>
              <a:t> </a:t>
            </a:r>
            <a:r>
              <a:rPr lang="ru-RU" dirty="0" err="1"/>
              <a:t>бір</a:t>
            </a:r>
            <a:r>
              <a:rPr lang="ru-RU" dirty="0"/>
              <a:t> ауру </a:t>
            </a:r>
            <a:r>
              <a:rPr lang="ru-RU" dirty="0" err="1"/>
              <a:t>жұмысшының</a:t>
            </a:r>
            <a:r>
              <a:rPr lang="ru-RU" dirty="0"/>
              <a:t> </a:t>
            </a:r>
            <a:r>
              <a:rPr lang="ru-RU" dirty="0" err="1"/>
              <a:t>жұмыс</a:t>
            </a:r>
            <a:r>
              <a:rPr lang="ru-RU" dirty="0"/>
              <a:t> </a:t>
            </a:r>
            <a:r>
              <a:rPr lang="ru-RU" dirty="0" err="1"/>
              <a:t>ортасында</a:t>
            </a:r>
            <a:r>
              <a:rPr lang="ru-RU" dirty="0"/>
              <a:t> </a:t>
            </a:r>
            <a:r>
              <a:rPr lang="ru-RU" dirty="0" err="1"/>
              <a:t>болуына</a:t>
            </a:r>
            <a:r>
              <a:rPr lang="ru-RU" dirty="0"/>
              <a:t> </a:t>
            </a:r>
            <a:r>
              <a:rPr lang="ru-RU" dirty="0" err="1"/>
              <a:t>байланысты</a:t>
            </a:r>
            <a:r>
              <a:rPr lang="ru-RU" dirty="0"/>
              <a:t>, ал </a:t>
            </a:r>
            <a:r>
              <a:rPr lang="ru-RU" dirty="0" err="1"/>
              <a:t>жұмыс</a:t>
            </a:r>
            <a:r>
              <a:rPr lang="ru-RU" dirty="0"/>
              <a:t> </a:t>
            </a:r>
            <a:r>
              <a:rPr lang="ru-RU" dirty="0" err="1"/>
              <a:t>берушінің</a:t>
            </a:r>
            <a:r>
              <a:rPr lang="ru-RU" dirty="0"/>
              <a:t> </a:t>
            </a:r>
            <a:r>
              <a:rPr lang="ru-RU" dirty="0" err="1"/>
              <a:t>немесе</a:t>
            </a:r>
            <a:r>
              <a:rPr lang="ru-RU" dirty="0"/>
              <a:t> </a:t>
            </a:r>
            <a:r>
              <a:rPr lang="ru-RU" dirty="0" err="1"/>
              <a:t>сақтандырушының</a:t>
            </a:r>
            <a:r>
              <a:rPr lang="ru-RU" dirty="0"/>
              <a:t> </a:t>
            </a:r>
            <a:r>
              <a:rPr lang="ru-RU" dirty="0" err="1"/>
              <a:t>міндеті</a:t>
            </a:r>
            <a:r>
              <a:rPr lang="ru-RU" dirty="0"/>
              <a:t> </a:t>
            </a:r>
            <a:r>
              <a:rPr lang="ru-RU" dirty="0" err="1"/>
              <a:t>аурудың</a:t>
            </a:r>
            <a:r>
              <a:rPr lang="ru-RU" dirty="0"/>
              <a:t> </a:t>
            </a:r>
            <a:r>
              <a:rPr lang="ru-RU" dirty="0" err="1"/>
              <a:t>басқа</a:t>
            </a:r>
            <a:r>
              <a:rPr lang="ru-RU" dirty="0"/>
              <a:t> </a:t>
            </a:r>
            <a:r>
              <a:rPr lang="ru-RU" dirty="0" err="1"/>
              <a:t>себеппен</a:t>
            </a:r>
            <a:r>
              <a:rPr lang="ru-RU" dirty="0"/>
              <a:t> </a:t>
            </a:r>
            <a:r>
              <a:rPr lang="ru-RU" dirty="0" err="1"/>
              <a:t>пайда</a:t>
            </a:r>
            <a:r>
              <a:rPr lang="ru-RU" dirty="0"/>
              <a:t> </a:t>
            </a:r>
            <a:r>
              <a:rPr lang="ru-RU" dirty="0" err="1"/>
              <a:t>болғанын</a:t>
            </a:r>
            <a:r>
              <a:rPr lang="ru-RU" dirty="0"/>
              <a:t> </a:t>
            </a:r>
            <a:r>
              <a:rPr lang="ru-RU" dirty="0" err="1"/>
              <a:t>дәлелдеу</a:t>
            </a:r>
            <a:r>
              <a:rPr lang="ru-RU" dirty="0"/>
              <a:t> </a:t>
            </a:r>
            <a:r>
              <a:rPr lang="ru-RU" dirty="0" err="1"/>
              <a:t>деген</a:t>
            </a:r>
            <a:r>
              <a:rPr lang="ru-RU" dirty="0"/>
              <a:t> </a:t>
            </a:r>
            <a:r>
              <a:rPr lang="ru-RU" dirty="0" err="1"/>
              <a:t>болжам</a:t>
            </a:r>
            <a:r>
              <a:rPr lang="ru-RU" dirty="0"/>
              <a:t> бар.</a:t>
            </a:r>
          </a:p>
          <a:p>
            <a:endParaRPr lang="ru-RU" dirty="0"/>
          </a:p>
        </p:txBody>
      </p:sp>
    </p:spTree>
    <p:extLst>
      <p:ext uri="{BB962C8B-B14F-4D97-AF65-F5344CB8AC3E}">
        <p14:creationId xmlns:p14="http://schemas.microsoft.com/office/powerpoint/2010/main" val="39953516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659423"/>
            <a:ext cx="10515600" cy="5517540"/>
          </a:xfrm>
        </p:spPr>
        <p:txBody>
          <a:bodyPr>
            <a:normAutofit fontScale="85000" lnSpcReduction="20000"/>
          </a:bodyPr>
          <a:lstStyle/>
          <a:p>
            <a:pPr marL="0" indent="0">
              <a:buNone/>
            </a:pPr>
            <a:r>
              <a:rPr lang="kk-KZ" dirty="0" smtClean="0"/>
              <a:t>Апат - кенеттен болған ауыртпалық; арты қайғыға соқтыратын жағдайлар - қирау, бүліну, жойылу, біреудің немесе бірнәрсенің қаза болуы; аса ірі әскери жеңіліс;[1]</a:t>
            </a:r>
          </a:p>
          <a:p>
            <a:r>
              <a:rPr lang="kk-KZ" dirty="0" smtClean="0"/>
              <a:t>жеке және қоғамдық өмірде күрт өзгеріске әкелетін күйзеліс;</a:t>
            </a:r>
          </a:p>
          <a:p>
            <a:r>
              <a:rPr lang="kk-KZ" dirty="0" smtClean="0"/>
              <a:t>жүйенің қирауына немесе оның жұмыс тәртібінің елеулі бұзылуына әкелетін секірмелі құрылымдық-функционалдық өзгерістер.</a:t>
            </a:r>
          </a:p>
          <a:p>
            <a:r>
              <a:rPr lang="kk-KZ" dirty="0" smtClean="0"/>
              <a:t>Табиғи-техногендік апаттардың жиілігі мен оны талдау негізінде келесідей түрлерін анықтауға болады:</a:t>
            </a:r>
          </a:p>
          <a:p>
            <a:endParaRPr lang="kk-KZ" dirty="0" smtClean="0"/>
          </a:p>
          <a:p>
            <a:r>
              <a:rPr lang="kk-KZ" dirty="0" smtClean="0"/>
              <a:t>жер шарын шарпитын,</a:t>
            </a:r>
          </a:p>
          <a:p>
            <a:r>
              <a:rPr lang="kk-KZ" dirty="0" smtClean="0"/>
              <a:t>жаһандық,</a:t>
            </a:r>
          </a:p>
          <a:p>
            <a:r>
              <a:rPr lang="kk-KZ" dirty="0" smtClean="0"/>
              <a:t>ұлттық,</a:t>
            </a:r>
          </a:p>
          <a:p>
            <a:r>
              <a:rPr lang="kk-KZ" dirty="0" smtClean="0"/>
              <a:t>аймақтық,</a:t>
            </a:r>
          </a:p>
          <a:p>
            <a:r>
              <a:rPr lang="kk-KZ" dirty="0" smtClean="0"/>
              <a:t>шағын (жергілікті),</a:t>
            </a:r>
          </a:p>
          <a:p>
            <a:r>
              <a:rPr lang="kk-KZ" dirty="0" smtClean="0"/>
              <a:t>нысаналы апаттар.</a:t>
            </a:r>
            <a:endParaRPr lang="ru-RU" dirty="0"/>
          </a:p>
        </p:txBody>
      </p:sp>
    </p:spTree>
    <p:extLst>
      <p:ext uri="{BB962C8B-B14F-4D97-AF65-F5344CB8AC3E}">
        <p14:creationId xmlns:p14="http://schemas.microsoft.com/office/powerpoint/2010/main" val="4531904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85446" y="392479"/>
            <a:ext cx="10515600" cy="4351338"/>
          </a:xfrm>
        </p:spPr>
        <p:txBody>
          <a:bodyPr/>
          <a:lstStyle/>
          <a:p>
            <a:r>
              <a:rPr lang="kk-KZ" dirty="0" smtClean="0"/>
              <a:t>Жарылыс - </a:t>
            </a:r>
            <a:r>
              <a:rPr lang="ru-RU" dirty="0" smtClean="0"/>
              <a:t> </a:t>
            </a:r>
            <a:r>
              <a:rPr lang="ru-RU" dirty="0" err="1"/>
              <a:t>өте</a:t>
            </a:r>
            <a:r>
              <a:rPr lang="ru-RU" dirty="0"/>
              <a:t> </a:t>
            </a:r>
            <a:r>
              <a:rPr lang="ru-RU" dirty="0" err="1"/>
              <a:t>қысқа</a:t>
            </a:r>
            <a:r>
              <a:rPr lang="ru-RU" dirty="0"/>
              <a:t> </a:t>
            </a:r>
            <a:r>
              <a:rPr lang="ru-RU" dirty="0" err="1"/>
              <a:t>уақытта</a:t>
            </a:r>
            <a:r>
              <a:rPr lang="ru-RU" dirty="0"/>
              <a:t> </a:t>
            </a:r>
            <a:r>
              <a:rPr lang="ru-RU" dirty="0" err="1"/>
              <a:t>шектелген</a:t>
            </a:r>
            <a:r>
              <a:rPr lang="ru-RU" dirty="0"/>
              <a:t> </a:t>
            </a:r>
            <a:r>
              <a:rPr lang="ru-RU" dirty="0" err="1"/>
              <a:t>көлем</a:t>
            </a:r>
            <a:r>
              <a:rPr lang="ru-RU" dirty="0"/>
              <a:t> </a:t>
            </a:r>
            <a:r>
              <a:rPr lang="ru-RU" dirty="0" err="1"/>
              <a:t>ішінде</a:t>
            </a:r>
            <a:r>
              <a:rPr lang="ru-RU" dirty="0"/>
              <a:t> аса </a:t>
            </a:r>
            <a:r>
              <a:rPr lang="ru-RU" dirty="0" err="1"/>
              <a:t>үлкен</a:t>
            </a:r>
            <a:r>
              <a:rPr lang="ru-RU" dirty="0"/>
              <a:t> </a:t>
            </a:r>
            <a:r>
              <a:rPr lang="ru-RU" dirty="0" err="1"/>
              <a:t>қуаттың</a:t>
            </a:r>
            <a:r>
              <a:rPr lang="ru-RU" dirty="0"/>
              <a:t> </a:t>
            </a:r>
            <a:r>
              <a:rPr lang="ru-RU" dirty="0" err="1"/>
              <a:t>бөліну</a:t>
            </a:r>
            <a:r>
              <a:rPr lang="ru-RU" dirty="0"/>
              <a:t> </a:t>
            </a:r>
            <a:r>
              <a:rPr lang="ru-RU" dirty="0" err="1"/>
              <a:t>процесі</a:t>
            </a:r>
            <a:r>
              <a:rPr lang="ru-RU" dirty="0"/>
              <a:t>. </a:t>
            </a:r>
            <a:r>
              <a:rPr lang="ru-RU" dirty="0" err="1"/>
              <a:t>Жарылыс</a:t>
            </a:r>
            <a:r>
              <a:rPr lang="ru-RU" dirty="0"/>
              <a:t> </a:t>
            </a:r>
            <a:r>
              <a:rPr lang="ru-RU" dirty="0" err="1"/>
              <a:t>физикалық</a:t>
            </a:r>
            <a:r>
              <a:rPr lang="ru-RU" dirty="0"/>
              <a:t>, </a:t>
            </a:r>
            <a:r>
              <a:rPr lang="ru-RU" dirty="0" err="1"/>
              <a:t>химиялық</a:t>
            </a:r>
            <a:r>
              <a:rPr lang="ru-RU" dirty="0"/>
              <a:t> </a:t>
            </a:r>
            <a:r>
              <a:rPr lang="ru-RU" dirty="0" err="1"/>
              <a:t>және</a:t>
            </a:r>
            <a:r>
              <a:rPr lang="ru-RU" dirty="0"/>
              <a:t> </a:t>
            </a:r>
            <a:r>
              <a:rPr lang="ru-RU" dirty="0" err="1"/>
              <a:t>ядролық</a:t>
            </a:r>
            <a:r>
              <a:rPr lang="ru-RU" dirty="0"/>
              <a:t> </a:t>
            </a:r>
            <a:r>
              <a:rPr lang="ru-RU" dirty="0" err="1"/>
              <a:t>болып</a:t>
            </a:r>
            <a:r>
              <a:rPr lang="ru-RU" dirty="0"/>
              <a:t> </a:t>
            </a:r>
            <a:r>
              <a:rPr lang="ru-RU" dirty="0" err="1"/>
              <a:t>ажыратылады</a:t>
            </a:r>
            <a:r>
              <a:rPr lang="ru-RU" dirty="0" smtClean="0"/>
              <a:t>.</a:t>
            </a:r>
          </a:p>
          <a:p>
            <a:pPr algn="just"/>
            <a:r>
              <a:rPr lang="ru-RU" dirty="0" err="1" smtClean="0"/>
              <a:t>Өрт</a:t>
            </a:r>
            <a:r>
              <a:rPr lang="ru-RU" dirty="0" smtClean="0"/>
              <a:t> - </a:t>
            </a:r>
            <a:r>
              <a:rPr lang="ru-RU" dirty="0" err="1" smtClean="0"/>
              <a:t>бұл</a:t>
            </a:r>
            <a:r>
              <a:rPr lang="ru-RU" dirty="0" smtClean="0"/>
              <a:t> </a:t>
            </a:r>
            <a:r>
              <a:rPr lang="ru-RU" dirty="0" err="1"/>
              <a:t>адамның</a:t>
            </a:r>
            <a:r>
              <a:rPr lang="ru-RU" dirty="0"/>
              <a:t> </a:t>
            </a:r>
            <a:r>
              <a:rPr lang="ru-RU" dirty="0" err="1"/>
              <a:t>өмірі</a:t>
            </a:r>
            <a:r>
              <a:rPr lang="ru-RU" dirty="0"/>
              <a:t> мен </a:t>
            </a:r>
            <a:r>
              <a:rPr lang="ru-RU" dirty="0" err="1"/>
              <a:t>денсаулығына</a:t>
            </a:r>
            <a:r>
              <a:rPr lang="ru-RU" dirty="0"/>
              <a:t>, </a:t>
            </a:r>
            <a:r>
              <a:rPr lang="ru-RU" dirty="0" err="1"/>
              <a:t>қоғам</a:t>
            </a:r>
            <a:r>
              <a:rPr lang="ru-RU" dirty="0"/>
              <a:t> мен </a:t>
            </a:r>
            <a:r>
              <a:rPr lang="ru-RU" dirty="0" err="1"/>
              <a:t>мемлекетке</a:t>
            </a:r>
            <a:r>
              <a:rPr lang="ru-RU" dirty="0"/>
              <a:t> </a:t>
            </a:r>
            <a:r>
              <a:rPr lang="ru-RU" dirty="0" err="1"/>
              <a:t>зиянын</a:t>
            </a:r>
            <a:r>
              <a:rPr lang="ru-RU" dirty="0"/>
              <a:t> </a:t>
            </a:r>
            <a:r>
              <a:rPr lang="ru-RU" dirty="0" err="1"/>
              <a:t>тигізетін</a:t>
            </a:r>
            <a:r>
              <a:rPr lang="ru-RU" dirty="0"/>
              <a:t>, </a:t>
            </a:r>
            <a:r>
              <a:rPr lang="ru-RU" dirty="0" err="1"/>
              <a:t>қоршаған</a:t>
            </a:r>
            <a:r>
              <a:rPr lang="ru-RU" dirty="0"/>
              <a:t> </a:t>
            </a:r>
            <a:r>
              <a:rPr lang="ru-RU" dirty="0" err="1"/>
              <a:t>ортаға</a:t>
            </a:r>
            <a:r>
              <a:rPr lang="ru-RU" dirty="0"/>
              <a:t> </a:t>
            </a:r>
            <a:r>
              <a:rPr lang="ru-RU" dirty="0" err="1"/>
              <a:t>үлкен</a:t>
            </a:r>
            <a:r>
              <a:rPr lang="ru-RU" dirty="0"/>
              <a:t> </a:t>
            </a:r>
            <a:r>
              <a:rPr lang="ru-RU" dirty="0" err="1"/>
              <a:t>материалдық</a:t>
            </a:r>
            <a:r>
              <a:rPr lang="ru-RU" dirty="0"/>
              <a:t> </a:t>
            </a:r>
            <a:r>
              <a:rPr lang="ru-RU" dirty="0" err="1"/>
              <a:t>зақым</a:t>
            </a:r>
            <a:r>
              <a:rPr lang="ru-RU" dirty="0"/>
              <a:t> </a:t>
            </a:r>
            <a:r>
              <a:rPr lang="ru-RU" dirty="0" err="1"/>
              <a:t>келтіретін</a:t>
            </a:r>
            <a:r>
              <a:rPr lang="ru-RU" dirty="0"/>
              <a:t>, </a:t>
            </a:r>
            <a:r>
              <a:rPr lang="ru-RU" dirty="0" err="1"/>
              <a:t>қоршаған</a:t>
            </a:r>
            <a:r>
              <a:rPr lang="ru-RU" dirty="0"/>
              <a:t> </a:t>
            </a:r>
            <a:r>
              <a:rPr lang="ru-RU" dirty="0" err="1"/>
              <a:t>ортадағы</a:t>
            </a:r>
            <a:r>
              <a:rPr lang="ru-RU" dirty="0"/>
              <a:t> </a:t>
            </a:r>
            <a:r>
              <a:rPr lang="ru-RU" dirty="0" err="1"/>
              <a:t>заттардың</a:t>
            </a:r>
            <a:r>
              <a:rPr lang="ru-RU" dirty="0"/>
              <a:t> </a:t>
            </a:r>
            <a:r>
              <a:rPr lang="ru-RU" dirty="0" err="1"/>
              <a:t>бақылаусыз</a:t>
            </a:r>
            <a:r>
              <a:rPr lang="ru-RU" dirty="0"/>
              <a:t> </a:t>
            </a:r>
            <a:r>
              <a:rPr lang="ru-RU" dirty="0" err="1"/>
              <a:t>жануы</a:t>
            </a:r>
            <a:r>
              <a:rPr lang="ru-RU" dirty="0"/>
              <a:t>. </a:t>
            </a:r>
            <a:r>
              <a:rPr lang="ru-RU" dirty="0" err="1"/>
              <a:t>Ең</a:t>
            </a:r>
            <a:r>
              <a:rPr lang="ru-RU" dirty="0"/>
              <a:t> </a:t>
            </a:r>
            <a:r>
              <a:rPr lang="ru-RU" dirty="0" err="1"/>
              <a:t>күрделі</a:t>
            </a:r>
            <a:r>
              <a:rPr lang="ru-RU" dirty="0"/>
              <a:t>, </a:t>
            </a:r>
            <a:r>
              <a:rPr lang="ru-RU" dirty="0" err="1"/>
              <a:t>зиян</a:t>
            </a:r>
            <a:r>
              <a:rPr lang="ru-RU" dirty="0"/>
              <a:t> </a:t>
            </a:r>
            <a:r>
              <a:rPr lang="ru-RU" dirty="0" err="1"/>
              <a:t>тигізетін</a:t>
            </a:r>
            <a:r>
              <a:rPr lang="ru-RU" dirty="0"/>
              <a:t> </a:t>
            </a:r>
            <a:r>
              <a:rPr lang="ru-RU" dirty="0" err="1"/>
              <a:t>өрттер</a:t>
            </a:r>
            <a:r>
              <a:rPr lang="ru-RU" dirty="0"/>
              <a:t> </a:t>
            </a:r>
            <a:r>
              <a:rPr lang="ru-RU" dirty="0" err="1"/>
              <a:t>өртке</a:t>
            </a:r>
            <a:r>
              <a:rPr lang="ru-RU" dirty="0"/>
              <a:t> </a:t>
            </a:r>
            <a:r>
              <a:rPr lang="ru-RU" dirty="0" err="1"/>
              <a:t>қауіпті</a:t>
            </a:r>
            <a:r>
              <a:rPr lang="ru-RU" dirty="0"/>
              <a:t> </a:t>
            </a:r>
            <a:r>
              <a:rPr lang="ru-RU" dirty="0" err="1"/>
              <a:t>объектілерде</a:t>
            </a:r>
            <a:r>
              <a:rPr lang="ru-RU" dirty="0"/>
              <a:t> </a:t>
            </a:r>
            <a:r>
              <a:rPr lang="ru-RU" dirty="0" err="1"/>
              <a:t>және</a:t>
            </a:r>
            <a:r>
              <a:rPr lang="ru-RU" dirty="0"/>
              <a:t> </a:t>
            </a:r>
            <a:r>
              <a:rPr lang="ru-RU" dirty="0" err="1"/>
              <a:t>басқа</a:t>
            </a:r>
            <a:r>
              <a:rPr lang="ru-RU" dirty="0"/>
              <a:t> да </a:t>
            </a:r>
            <a:r>
              <a:rPr lang="ru-RU" dirty="0" err="1"/>
              <a:t>зақымдау</a:t>
            </a:r>
            <a:r>
              <a:rPr lang="ru-RU" dirty="0"/>
              <a:t> </a:t>
            </a:r>
            <a:r>
              <a:rPr lang="ru-RU" dirty="0" err="1"/>
              <a:t>факторлары</a:t>
            </a:r>
            <a:r>
              <a:rPr lang="ru-RU" dirty="0"/>
              <a:t> (</a:t>
            </a:r>
            <a:r>
              <a:rPr lang="ru-RU" dirty="0" err="1"/>
              <a:t>жарылыс</a:t>
            </a:r>
            <a:r>
              <a:rPr lang="ru-RU" dirty="0"/>
              <a:t>, </a:t>
            </a:r>
            <a:r>
              <a:rPr lang="ru-RU" dirty="0" err="1"/>
              <a:t>улы</a:t>
            </a:r>
            <a:r>
              <a:rPr lang="ru-RU" dirty="0"/>
              <a:t> </a:t>
            </a:r>
            <a:r>
              <a:rPr lang="ru-RU" dirty="0" err="1"/>
              <a:t>заттардың</a:t>
            </a:r>
            <a:r>
              <a:rPr lang="ru-RU" dirty="0"/>
              <a:t> </a:t>
            </a:r>
            <a:r>
              <a:rPr lang="ru-RU" dirty="0" err="1"/>
              <a:t>жиналуы</a:t>
            </a:r>
            <a:r>
              <a:rPr lang="ru-RU" dirty="0"/>
              <a:t> т. б.)</a:t>
            </a:r>
          </a:p>
        </p:txBody>
      </p:sp>
      <p:pic>
        <p:nvPicPr>
          <p:cNvPr id="4" name="Рисунок 3"/>
          <p:cNvPicPr>
            <a:picLocks noChangeAspect="1"/>
          </p:cNvPicPr>
          <p:nvPr/>
        </p:nvPicPr>
        <p:blipFill>
          <a:blip r:embed="rId2"/>
          <a:stretch>
            <a:fillRect/>
          </a:stretch>
        </p:blipFill>
        <p:spPr>
          <a:xfrm>
            <a:off x="8984273" y="4743817"/>
            <a:ext cx="2857500" cy="1600200"/>
          </a:xfrm>
          <a:prstGeom prst="rect">
            <a:avLst/>
          </a:prstGeom>
        </p:spPr>
      </p:pic>
    </p:spTree>
    <p:extLst>
      <p:ext uri="{BB962C8B-B14F-4D97-AF65-F5344CB8AC3E}">
        <p14:creationId xmlns:p14="http://schemas.microsoft.com/office/powerpoint/2010/main" val="24867086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861646"/>
            <a:ext cx="10515600" cy="5315317"/>
          </a:xfrm>
        </p:spPr>
        <p:txBody>
          <a:bodyPr>
            <a:normAutofit fontScale="92500" lnSpcReduction="20000"/>
          </a:bodyPr>
          <a:lstStyle/>
          <a:p>
            <a:pPr algn="just"/>
            <a:r>
              <a:rPr lang="ru-RU" dirty="0" err="1" smtClean="0"/>
              <a:t>Өндірістік</a:t>
            </a:r>
            <a:r>
              <a:rPr lang="ru-RU" dirty="0" smtClean="0"/>
              <a:t> орта </a:t>
            </a:r>
            <a:r>
              <a:rPr lang="ru-RU" dirty="0" err="1" smtClean="0"/>
              <a:t>факторларының</a:t>
            </a:r>
            <a:r>
              <a:rPr lang="ru-RU" dirty="0" smtClean="0"/>
              <a:t> </a:t>
            </a:r>
            <a:r>
              <a:rPr lang="ru-RU" dirty="0" err="1" smtClean="0"/>
              <a:t>адам</a:t>
            </a:r>
            <a:r>
              <a:rPr lang="ru-RU" dirty="0" smtClean="0"/>
              <a:t> </a:t>
            </a:r>
            <a:r>
              <a:rPr lang="ru-RU" dirty="0" err="1" smtClean="0"/>
              <a:t>ағзасына</a:t>
            </a:r>
            <a:r>
              <a:rPr lang="ru-RU" dirty="0" smtClean="0"/>
              <a:t> </a:t>
            </a:r>
            <a:r>
              <a:rPr lang="ru-RU" dirty="0" err="1" smtClean="0"/>
              <a:t>зиянды</a:t>
            </a:r>
            <a:r>
              <a:rPr lang="ru-RU" dirty="0" smtClean="0"/>
              <a:t> </a:t>
            </a:r>
            <a:r>
              <a:rPr lang="ru-RU" dirty="0" err="1" smtClean="0"/>
              <a:t>әсер</a:t>
            </a:r>
            <a:r>
              <a:rPr lang="ru-RU" dirty="0" smtClean="0"/>
              <a:t> </a:t>
            </a:r>
            <a:r>
              <a:rPr lang="ru-RU" dirty="0" err="1" smtClean="0"/>
              <a:t>етуін</a:t>
            </a:r>
            <a:r>
              <a:rPr lang="ru-RU" dirty="0" smtClean="0"/>
              <a:t> медицина </a:t>
            </a:r>
            <a:r>
              <a:rPr lang="ru-RU" dirty="0" err="1" smtClean="0"/>
              <a:t>және</a:t>
            </a:r>
            <a:r>
              <a:rPr lang="ru-RU" dirty="0" smtClean="0"/>
              <a:t> биология </a:t>
            </a:r>
            <a:r>
              <a:rPr lang="ru-RU" dirty="0" err="1" smtClean="0"/>
              <a:t>ғылымдарының</a:t>
            </a:r>
            <a:r>
              <a:rPr lang="ru-RU" dirty="0" smtClean="0"/>
              <a:t> (</a:t>
            </a:r>
            <a:r>
              <a:rPr lang="ru-RU" dirty="0" err="1" smtClean="0"/>
              <a:t>еңбек</a:t>
            </a:r>
            <a:r>
              <a:rPr lang="ru-RU" dirty="0" smtClean="0"/>
              <a:t> </a:t>
            </a:r>
            <a:r>
              <a:rPr lang="ru-RU" dirty="0" err="1" smtClean="0"/>
              <a:t>гигиенасы</a:t>
            </a:r>
            <a:r>
              <a:rPr lang="ru-RU" dirty="0" smtClean="0"/>
              <a:t>, </a:t>
            </a:r>
            <a:r>
              <a:rPr lang="ru-RU" dirty="0" err="1" smtClean="0"/>
              <a:t>өндірістік</a:t>
            </a:r>
            <a:r>
              <a:rPr lang="ru-RU" dirty="0" smtClean="0"/>
              <a:t> токсикология) </a:t>
            </a:r>
            <a:r>
              <a:rPr lang="ru-RU" dirty="0" err="1" smtClean="0"/>
              <a:t>зерттеулерінен</a:t>
            </a:r>
            <a:r>
              <a:rPr lang="ru-RU" dirty="0" smtClean="0"/>
              <a:t> </a:t>
            </a:r>
            <a:r>
              <a:rPr lang="ru-RU" dirty="0" err="1" smtClean="0"/>
              <a:t>алуға</a:t>
            </a:r>
            <a:r>
              <a:rPr lang="ru-RU" dirty="0" smtClean="0"/>
              <a:t> </a:t>
            </a:r>
            <a:r>
              <a:rPr lang="ru-RU" dirty="0" err="1" smtClean="0"/>
              <a:t>болады</a:t>
            </a:r>
            <a:r>
              <a:rPr lang="ru-RU" dirty="0" smtClean="0"/>
              <a:t>. </a:t>
            </a:r>
            <a:r>
              <a:rPr lang="ru-RU" dirty="0" err="1" smtClean="0"/>
              <a:t>Еңбек</a:t>
            </a:r>
            <a:r>
              <a:rPr lang="ru-RU" dirty="0" smtClean="0"/>
              <a:t> </a:t>
            </a:r>
            <a:r>
              <a:rPr lang="ru-RU" dirty="0" err="1" smtClean="0"/>
              <a:t>қызметін</a:t>
            </a:r>
            <a:r>
              <a:rPr lang="ru-RU" dirty="0" smtClean="0"/>
              <a:t> </a:t>
            </a:r>
            <a:r>
              <a:rPr lang="ru-RU" dirty="0" err="1" smtClean="0"/>
              <a:t>тиімділеу</a:t>
            </a:r>
            <a:r>
              <a:rPr lang="ru-RU" dirty="0" smtClean="0"/>
              <a:t>, </a:t>
            </a:r>
            <a:r>
              <a:rPr lang="ru-RU" dirty="0" err="1" smtClean="0"/>
              <a:t>өнімділікті</a:t>
            </a:r>
            <a:r>
              <a:rPr lang="ru-RU" dirty="0" smtClean="0"/>
              <a:t> </a:t>
            </a:r>
            <a:r>
              <a:rPr lang="ru-RU" dirty="0" err="1" smtClean="0"/>
              <a:t>өсіру</a:t>
            </a:r>
            <a:r>
              <a:rPr lang="ru-RU" dirty="0" smtClean="0"/>
              <a:t>, </a:t>
            </a:r>
            <a:r>
              <a:rPr lang="ru-RU" dirty="0" err="1" smtClean="0"/>
              <a:t>жұмысшылардың</a:t>
            </a:r>
            <a:r>
              <a:rPr lang="ru-RU" dirty="0" smtClean="0"/>
              <a:t> </a:t>
            </a:r>
            <a:r>
              <a:rPr lang="ru-RU" dirty="0" err="1" smtClean="0"/>
              <a:t>мәдени</a:t>
            </a:r>
            <a:r>
              <a:rPr lang="ru-RU" dirty="0" smtClean="0"/>
              <a:t> </a:t>
            </a:r>
            <a:r>
              <a:rPr lang="ru-RU" dirty="0" err="1" smtClean="0"/>
              <a:t>деңгейінің</a:t>
            </a:r>
            <a:r>
              <a:rPr lang="ru-RU" dirty="0" smtClean="0"/>
              <a:t> </a:t>
            </a:r>
            <a:r>
              <a:rPr lang="ru-RU" dirty="0" err="1" smtClean="0"/>
              <a:t>өсуі</a:t>
            </a:r>
            <a:r>
              <a:rPr lang="ru-RU" dirty="0" smtClean="0"/>
              <a:t>, </a:t>
            </a:r>
            <a:r>
              <a:rPr lang="ru-RU" dirty="0" err="1" smtClean="0"/>
              <a:t>жұмыс</a:t>
            </a:r>
            <a:r>
              <a:rPr lang="ru-RU" dirty="0" smtClean="0"/>
              <a:t> </a:t>
            </a:r>
            <a:r>
              <a:rPr lang="ru-RU" dirty="0" err="1" smtClean="0"/>
              <a:t>қабілетін</a:t>
            </a:r>
            <a:r>
              <a:rPr lang="ru-RU" dirty="0" smtClean="0"/>
              <a:t> </a:t>
            </a:r>
            <a:r>
              <a:rPr lang="ru-RU" dirty="0" err="1" smtClean="0"/>
              <a:t>және</a:t>
            </a:r>
            <a:r>
              <a:rPr lang="ru-RU" dirty="0" smtClean="0"/>
              <a:t> </a:t>
            </a:r>
            <a:r>
              <a:rPr lang="ru-RU" dirty="0" err="1" smtClean="0"/>
              <a:t>еңбек</a:t>
            </a:r>
            <a:r>
              <a:rPr lang="ru-RU" dirty="0" smtClean="0"/>
              <a:t> </a:t>
            </a:r>
            <a:r>
              <a:rPr lang="ru-RU" dirty="0" err="1" smtClean="0"/>
              <a:t>қызметінің</a:t>
            </a:r>
            <a:r>
              <a:rPr lang="ru-RU" dirty="0" smtClean="0"/>
              <a:t> </a:t>
            </a:r>
            <a:r>
              <a:rPr lang="ru-RU" dirty="0" err="1" smtClean="0"/>
              <a:t>жалпы</a:t>
            </a:r>
            <a:r>
              <a:rPr lang="ru-RU" dirty="0" smtClean="0"/>
              <a:t> </a:t>
            </a:r>
            <a:r>
              <a:rPr lang="ru-RU" dirty="0" err="1" smtClean="0"/>
              <a:t>кезеңін</a:t>
            </a:r>
            <a:r>
              <a:rPr lang="ru-RU" dirty="0" smtClean="0"/>
              <a:t> </a:t>
            </a:r>
            <a:r>
              <a:rPr lang="ru-RU" dirty="0" err="1" smtClean="0"/>
              <a:t>арттыру</a:t>
            </a:r>
            <a:r>
              <a:rPr lang="ru-RU" dirty="0" smtClean="0"/>
              <a:t> </a:t>
            </a:r>
            <a:r>
              <a:rPr lang="ru-RU" dirty="0" err="1" smtClean="0"/>
              <a:t>еңбекті</a:t>
            </a:r>
            <a:r>
              <a:rPr lang="ru-RU" dirty="0" smtClean="0"/>
              <a:t> </a:t>
            </a:r>
            <a:r>
              <a:rPr lang="ru-RU" dirty="0" err="1" smtClean="0"/>
              <a:t>ғылыми</a:t>
            </a:r>
            <a:r>
              <a:rPr lang="ru-RU" dirty="0" smtClean="0"/>
              <a:t> </a:t>
            </a:r>
            <a:r>
              <a:rPr lang="ru-RU" dirty="0" err="1" smtClean="0"/>
              <a:t>ұйымдастыру</a:t>
            </a:r>
            <a:r>
              <a:rPr lang="ru-RU" dirty="0" smtClean="0"/>
              <a:t> </a:t>
            </a:r>
            <a:r>
              <a:rPr lang="ru-RU" dirty="0" err="1" smtClean="0"/>
              <a:t>нәтижесіне</a:t>
            </a:r>
            <a:r>
              <a:rPr lang="ru-RU" dirty="0" smtClean="0"/>
              <a:t> </a:t>
            </a:r>
            <a:r>
              <a:rPr lang="ru-RU" dirty="0" err="1" smtClean="0"/>
              <a:t>негізделген</a:t>
            </a:r>
            <a:r>
              <a:rPr lang="ru-RU" dirty="0" smtClean="0"/>
              <a:t>. </a:t>
            </a:r>
            <a:r>
              <a:rPr lang="ru-RU" dirty="0" err="1" smtClean="0"/>
              <a:t>Еңбекті</a:t>
            </a:r>
            <a:r>
              <a:rPr lang="ru-RU" dirty="0" smtClean="0"/>
              <a:t> </a:t>
            </a:r>
            <a:r>
              <a:rPr lang="ru-RU" dirty="0" err="1" smtClean="0"/>
              <a:t>қорғаудың</a:t>
            </a:r>
            <a:r>
              <a:rPr lang="ru-RU" dirty="0" smtClean="0"/>
              <a:t> </a:t>
            </a:r>
            <a:r>
              <a:rPr lang="ru-RU" dirty="0" err="1" smtClean="0"/>
              <a:t>әдістемелік</a:t>
            </a:r>
            <a:r>
              <a:rPr lang="ru-RU" dirty="0" smtClean="0"/>
              <a:t> </a:t>
            </a:r>
            <a:r>
              <a:rPr lang="ru-RU" dirty="0" err="1" smtClean="0"/>
              <a:t>негізі</a:t>
            </a:r>
            <a:r>
              <a:rPr lang="ru-RU" dirty="0" smtClean="0"/>
              <a:t> </a:t>
            </a:r>
            <a:r>
              <a:rPr lang="ru-RU" dirty="0" err="1" smtClean="0"/>
              <a:t>өндірістік</a:t>
            </a:r>
            <a:r>
              <a:rPr lang="ru-RU" dirty="0" smtClean="0"/>
              <a:t> </a:t>
            </a:r>
            <a:r>
              <a:rPr lang="ru-RU" dirty="0" err="1" smtClean="0"/>
              <a:t>жарақат</a:t>
            </a:r>
            <a:r>
              <a:rPr lang="ru-RU" dirty="0" smtClean="0"/>
              <a:t> </a:t>
            </a:r>
            <a:r>
              <a:rPr lang="ru-RU" dirty="0" err="1" smtClean="0"/>
              <a:t>және</a:t>
            </a:r>
            <a:r>
              <a:rPr lang="ru-RU" dirty="0" smtClean="0"/>
              <a:t> </a:t>
            </a:r>
            <a:r>
              <a:rPr lang="ru-RU" dirty="0" err="1" smtClean="0"/>
              <a:t>кәсіптік</a:t>
            </a:r>
            <a:r>
              <a:rPr lang="ru-RU" dirty="0" smtClean="0"/>
              <a:t> </a:t>
            </a:r>
            <a:r>
              <a:rPr lang="ru-RU" dirty="0" err="1" smtClean="0"/>
              <a:t>ауруға</a:t>
            </a:r>
            <a:r>
              <a:rPr lang="ru-RU" dirty="0" smtClean="0"/>
              <a:t> </a:t>
            </a:r>
            <a:r>
              <a:rPr lang="ru-RU" dirty="0" err="1" smtClean="0"/>
              <a:t>әкеліп</a:t>
            </a:r>
            <a:r>
              <a:rPr lang="ru-RU" dirty="0" smtClean="0"/>
              <a:t> </a:t>
            </a:r>
            <a:r>
              <a:rPr lang="ru-RU" dirty="0" err="1" smtClean="0"/>
              <a:t>соқтыратын</a:t>
            </a:r>
            <a:r>
              <a:rPr lang="ru-RU" dirty="0" smtClean="0"/>
              <a:t>, </a:t>
            </a:r>
            <a:r>
              <a:rPr lang="ru-RU" dirty="0" err="1" smtClean="0"/>
              <a:t>қауіпті</a:t>
            </a:r>
            <a:r>
              <a:rPr lang="ru-RU" dirty="0" smtClean="0"/>
              <a:t> </a:t>
            </a:r>
            <a:r>
              <a:rPr lang="ru-RU" dirty="0" err="1" smtClean="0"/>
              <a:t>және</a:t>
            </a:r>
            <a:r>
              <a:rPr lang="ru-RU" dirty="0" smtClean="0"/>
              <a:t> </a:t>
            </a:r>
            <a:r>
              <a:rPr lang="ru-RU" dirty="0" err="1" smtClean="0"/>
              <a:t>зиянды</a:t>
            </a:r>
            <a:r>
              <a:rPr lang="ru-RU" dirty="0" smtClean="0"/>
              <a:t> </a:t>
            </a:r>
            <a:r>
              <a:rPr lang="ru-RU" dirty="0" err="1" smtClean="0"/>
              <a:t>өндірістік</a:t>
            </a:r>
            <a:r>
              <a:rPr lang="ru-RU" dirty="0" smtClean="0"/>
              <a:t> </a:t>
            </a:r>
            <a:r>
              <a:rPr lang="ru-RU" dirty="0" err="1" smtClean="0"/>
              <a:t>факторлардың</a:t>
            </a:r>
            <a:r>
              <a:rPr lang="ru-RU" dirty="0" smtClean="0"/>
              <a:t> </a:t>
            </a:r>
            <a:r>
              <a:rPr lang="ru-RU" dirty="0" err="1" smtClean="0"/>
              <a:t>пайда</a:t>
            </a:r>
            <a:r>
              <a:rPr lang="ru-RU" dirty="0" smtClean="0"/>
              <a:t> </a:t>
            </a:r>
            <a:r>
              <a:rPr lang="ru-RU" dirty="0" err="1" smtClean="0"/>
              <a:t>болуы</a:t>
            </a:r>
            <a:r>
              <a:rPr lang="ru-RU" dirty="0" smtClean="0"/>
              <a:t> </a:t>
            </a:r>
            <a:r>
              <a:rPr lang="ru-RU" dirty="0" err="1" smtClean="0"/>
              <a:t>және</a:t>
            </a:r>
            <a:r>
              <a:rPr lang="ru-RU" dirty="0" smtClean="0"/>
              <a:t> </a:t>
            </a:r>
            <a:r>
              <a:rPr lang="ru-RU" dirty="0" err="1" smtClean="0"/>
              <a:t>қолданылатын</a:t>
            </a:r>
            <a:r>
              <a:rPr lang="ru-RU" dirty="0" smtClean="0"/>
              <a:t> </a:t>
            </a:r>
            <a:r>
              <a:rPr lang="ru-RU" dirty="0" err="1" smtClean="0"/>
              <a:t>материалдар</a:t>
            </a:r>
            <a:r>
              <a:rPr lang="ru-RU" dirty="0" smtClean="0"/>
              <a:t> мен </a:t>
            </a:r>
            <a:r>
              <a:rPr lang="ru-RU" dirty="0" err="1" smtClean="0"/>
              <a:t>заттардың</a:t>
            </a:r>
            <a:r>
              <a:rPr lang="ru-RU" dirty="0" smtClean="0"/>
              <a:t> </a:t>
            </a:r>
            <a:r>
              <a:rPr lang="ru-RU" dirty="0" err="1" smtClean="0"/>
              <a:t>өндірістік</a:t>
            </a:r>
            <a:r>
              <a:rPr lang="ru-RU" dirty="0" smtClean="0"/>
              <a:t> </a:t>
            </a:r>
            <a:r>
              <a:rPr lang="ru-RU" dirty="0" err="1" smtClean="0"/>
              <a:t>құралдары</a:t>
            </a:r>
            <a:r>
              <a:rPr lang="ru-RU" dirty="0" smtClean="0"/>
              <a:t>, </a:t>
            </a:r>
            <a:r>
              <a:rPr lang="ru-RU" dirty="0" err="1" smtClean="0"/>
              <a:t>технологиялық</a:t>
            </a:r>
            <a:r>
              <a:rPr lang="ru-RU" dirty="0" smtClean="0"/>
              <a:t> </a:t>
            </a:r>
            <a:r>
              <a:rPr lang="ru-RU" dirty="0" err="1" smtClean="0"/>
              <a:t>және</a:t>
            </a:r>
            <a:r>
              <a:rPr lang="ru-RU" dirty="0" smtClean="0"/>
              <a:t> </a:t>
            </a:r>
            <a:r>
              <a:rPr lang="ru-RU" dirty="0" err="1" smtClean="0"/>
              <a:t>өндірістік</a:t>
            </a:r>
            <a:r>
              <a:rPr lang="ru-RU" dirty="0" smtClean="0"/>
              <a:t> </a:t>
            </a:r>
            <a:r>
              <a:rPr lang="ru-RU" dirty="0" err="1" smtClean="0"/>
              <a:t>процесстердің</a:t>
            </a:r>
            <a:r>
              <a:rPr lang="ru-RU" dirty="0" smtClean="0"/>
              <a:t>, </a:t>
            </a:r>
            <a:r>
              <a:rPr lang="ru-RU" dirty="0" err="1" smtClean="0"/>
              <a:t>еңбек</a:t>
            </a:r>
            <a:r>
              <a:rPr lang="ru-RU" dirty="0" smtClean="0"/>
              <a:t> </a:t>
            </a:r>
            <a:r>
              <a:rPr lang="ru-RU" dirty="0" err="1" smtClean="0"/>
              <a:t>шарттарын</a:t>
            </a:r>
            <a:r>
              <a:rPr lang="ru-RU" dirty="0" smtClean="0"/>
              <a:t> </a:t>
            </a:r>
            <a:r>
              <a:rPr lang="ru-RU" dirty="0" err="1" smtClean="0"/>
              <a:t>ғылыми</a:t>
            </a:r>
            <a:r>
              <a:rPr lang="ru-RU" dirty="0" smtClean="0"/>
              <a:t> </a:t>
            </a:r>
            <a:r>
              <a:rPr lang="ru-RU" dirty="0" err="1" smtClean="0"/>
              <a:t>талдау</a:t>
            </a:r>
            <a:r>
              <a:rPr lang="ru-RU" dirty="0" smtClean="0"/>
              <a:t> </a:t>
            </a:r>
            <a:r>
              <a:rPr lang="ru-RU" dirty="0" err="1" smtClean="0"/>
              <a:t>болып</a:t>
            </a:r>
            <a:r>
              <a:rPr lang="ru-RU" dirty="0" smtClean="0"/>
              <a:t> </a:t>
            </a:r>
            <a:r>
              <a:rPr lang="ru-RU" dirty="0" err="1" smtClean="0"/>
              <a:t>табылады</a:t>
            </a:r>
            <a:r>
              <a:rPr lang="ru-RU" dirty="0" smtClean="0"/>
              <a:t>. </a:t>
            </a:r>
            <a:r>
              <a:rPr lang="ru-RU" dirty="0" err="1" smtClean="0"/>
              <a:t>Өндірістік</a:t>
            </a:r>
            <a:r>
              <a:rPr lang="ru-RU" dirty="0" smtClean="0"/>
              <a:t> </a:t>
            </a:r>
            <a:r>
              <a:rPr lang="ru-RU" dirty="0" err="1" smtClean="0"/>
              <a:t>жарақатты</a:t>
            </a:r>
            <a:r>
              <a:rPr lang="ru-RU" dirty="0" smtClean="0"/>
              <a:t>, </a:t>
            </a:r>
            <a:r>
              <a:rPr lang="ru-RU" dirty="0" err="1" smtClean="0"/>
              <a:t>апатты</a:t>
            </a:r>
            <a:r>
              <a:rPr lang="ru-RU" dirty="0" smtClean="0"/>
              <a:t> </a:t>
            </a:r>
            <a:r>
              <a:rPr lang="ru-RU" dirty="0" err="1" smtClean="0"/>
              <a:t>және</a:t>
            </a:r>
            <a:r>
              <a:rPr lang="ru-RU" dirty="0" smtClean="0"/>
              <a:t> </a:t>
            </a:r>
            <a:r>
              <a:rPr lang="ru-RU" dirty="0" err="1" smtClean="0"/>
              <a:t>кәсіптік</a:t>
            </a:r>
            <a:r>
              <a:rPr lang="ru-RU" dirty="0" smtClean="0"/>
              <a:t> </a:t>
            </a:r>
            <a:r>
              <a:rPr lang="ru-RU" dirty="0" err="1" smtClean="0"/>
              <a:t>аурулар</a:t>
            </a:r>
            <a:r>
              <a:rPr lang="ru-RU" dirty="0" smtClean="0"/>
              <a:t> </a:t>
            </a:r>
            <a:r>
              <a:rPr lang="ru-RU" dirty="0" err="1" smtClean="0"/>
              <a:t>мәселелерін</a:t>
            </a:r>
            <a:r>
              <a:rPr lang="ru-RU" dirty="0" smtClean="0"/>
              <a:t> тек </a:t>
            </a:r>
            <a:r>
              <a:rPr lang="ru-RU" dirty="0" err="1" smtClean="0"/>
              <a:t>инженерлік</a:t>
            </a:r>
            <a:r>
              <a:rPr lang="ru-RU" dirty="0" smtClean="0"/>
              <a:t> </a:t>
            </a:r>
            <a:r>
              <a:rPr lang="ru-RU" dirty="0" err="1" smtClean="0"/>
              <a:t>әдіспен</a:t>
            </a:r>
            <a:r>
              <a:rPr lang="ru-RU" dirty="0" smtClean="0"/>
              <a:t> </a:t>
            </a:r>
            <a:r>
              <a:rPr lang="ru-RU" dirty="0" err="1" smtClean="0"/>
              <a:t>шешу</a:t>
            </a:r>
            <a:r>
              <a:rPr lang="ru-RU" dirty="0" smtClean="0"/>
              <a:t> </a:t>
            </a:r>
            <a:r>
              <a:rPr lang="ru-RU" dirty="0" err="1" smtClean="0"/>
              <a:t>мүмкін</a:t>
            </a:r>
            <a:r>
              <a:rPr lang="ru-RU" dirty="0" smtClean="0"/>
              <a:t> </a:t>
            </a:r>
            <a:r>
              <a:rPr lang="ru-RU" dirty="0" err="1" smtClean="0"/>
              <a:t>емес</a:t>
            </a:r>
            <a:r>
              <a:rPr lang="ru-RU" dirty="0" smtClean="0"/>
              <a:t>. </a:t>
            </a:r>
            <a:r>
              <a:rPr lang="ru-RU" dirty="0" err="1" smtClean="0"/>
              <a:t>Көбінесе</a:t>
            </a:r>
            <a:r>
              <a:rPr lang="ru-RU" dirty="0" smtClean="0"/>
              <a:t> </a:t>
            </a:r>
            <a:r>
              <a:rPr lang="ru-RU" dirty="0" err="1" smtClean="0"/>
              <a:t>өндірістік</a:t>
            </a:r>
            <a:r>
              <a:rPr lang="ru-RU" dirty="0" smtClean="0"/>
              <a:t> </a:t>
            </a:r>
            <a:r>
              <a:rPr lang="ru-RU" dirty="0" err="1" smtClean="0"/>
              <a:t>жарақаттың</a:t>
            </a:r>
            <a:r>
              <a:rPr lang="ru-RU" dirty="0" smtClean="0"/>
              <a:t> </a:t>
            </a:r>
            <a:r>
              <a:rPr lang="ru-RU" dirty="0" err="1" smtClean="0"/>
              <a:t>себебіне</a:t>
            </a:r>
            <a:r>
              <a:rPr lang="ru-RU" dirty="0" smtClean="0"/>
              <a:t> тек </a:t>
            </a:r>
            <a:r>
              <a:rPr lang="ru-RU" dirty="0" err="1" smtClean="0"/>
              <a:t>еңбектің</a:t>
            </a:r>
            <a:r>
              <a:rPr lang="ru-RU" dirty="0" smtClean="0"/>
              <a:t> </a:t>
            </a:r>
            <a:r>
              <a:rPr lang="ru-RU" dirty="0" err="1" smtClean="0"/>
              <a:t>күрделі</a:t>
            </a:r>
            <a:r>
              <a:rPr lang="ru-RU" dirty="0" smtClean="0"/>
              <a:t> </a:t>
            </a:r>
            <a:r>
              <a:rPr lang="ru-RU" dirty="0" err="1" smtClean="0"/>
              <a:t>жағдайлары</a:t>
            </a:r>
            <a:r>
              <a:rPr lang="ru-RU" dirty="0" smtClean="0"/>
              <a:t> </a:t>
            </a:r>
            <a:r>
              <a:rPr lang="ru-RU" dirty="0" err="1" smtClean="0"/>
              <a:t>ғана</a:t>
            </a:r>
            <a:r>
              <a:rPr lang="ru-RU" dirty="0" smtClean="0"/>
              <a:t> </a:t>
            </a:r>
            <a:r>
              <a:rPr lang="ru-RU" dirty="0" err="1" smtClean="0"/>
              <a:t>емес</a:t>
            </a:r>
            <a:r>
              <a:rPr lang="ru-RU" dirty="0" smtClean="0"/>
              <a:t>, </a:t>
            </a:r>
            <a:r>
              <a:rPr lang="ru-RU" dirty="0" err="1" smtClean="0"/>
              <a:t>жұмысшылар</a:t>
            </a:r>
            <a:r>
              <a:rPr lang="ru-RU" dirty="0" smtClean="0"/>
              <a:t> мен инженер-</a:t>
            </a:r>
            <a:r>
              <a:rPr lang="ru-RU" dirty="0" err="1" smtClean="0"/>
              <a:t>техникалық</a:t>
            </a:r>
            <a:r>
              <a:rPr lang="ru-RU" dirty="0" smtClean="0"/>
              <a:t> </a:t>
            </a:r>
            <a:r>
              <a:rPr lang="ru-RU" dirty="0" err="1" smtClean="0"/>
              <a:t>мамандардың</a:t>
            </a:r>
            <a:r>
              <a:rPr lang="ru-RU" dirty="0" smtClean="0"/>
              <a:t> </a:t>
            </a:r>
            <a:r>
              <a:rPr lang="ru-RU" dirty="0" err="1" smtClean="0"/>
              <a:t>төменгі</a:t>
            </a:r>
            <a:r>
              <a:rPr lang="ru-RU" dirty="0" smtClean="0"/>
              <a:t> </a:t>
            </a:r>
            <a:r>
              <a:rPr lang="ru-RU" dirty="0" err="1" smtClean="0"/>
              <a:t>біліктігі</a:t>
            </a:r>
            <a:r>
              <a:rPr lang="ru-RU" dirty="0" smtClean="0"/>
              <a:t>, </a:t>
            </a:r>
            <a:r>
              <a:rPr lang="ru-RU" dirty="0" err="1" smtClean="0"/>
              <a:t>іс-әрекетке</a:t>
            </a:r>
            <a:r>
              <a:rPr lang="ru-RU" dirty="0" smtClean="0"/>
              <a:t> </a:t>
            </a:r>
            <a:r>
              <a:rPr lang="ru-RU" dirty="0" err="1" smtClean="0"/>
              <a:t>реакцияның</a:t>
            </a:r>
            <a:r>
              <a:rPr lang="ru-RU" dirty="0" smtClean="0"/>
              <a:t> </a:t>
            </a:r>
            <a:r>
              <a:rPr lang="ru-RU" dirty="0" err="1" smtClean="0"/>
              <a:t>төмендеуі</a:t>
            </a:r>
            <a:r>
              <a:rPr lang="ru-RU" dirty="0" smtClean="0"/>
              <a:t> </a:t>
            </a:r>
            <a:r>
              <a:rPr lang="ru-RU" dirty="0" err="1" smtClean="0"/>
              <a:t>болып</a:t>
            </a:r>
            <a:r>
              <a:rPr lang="ru-RU" dirty="0" smtClean="0"/>
              <a:t> </a:t>
            </a:r>
            <a:r>
              <a:rPr lang="ru-RU" dirty="0" err="1" smtClean="0"/>
              <a:t>табылады</a:t>
            </a:r>
            <a:r>
              <a:rPr lang="ru-RU" dirty="0" smtClean="0"/>
              <a:t>. </a:t>
            </a:r>
            <a:r>
              <a:rPr lang="ru-RU" dirty="0" err="1" smtClean="0"/>
              <a:t>Мұндай</a:t>
            </a:r>
            <a:r>
              <a:rPr lang="ru-RU" dirty="0" smtClean="0"/>
              <a:t> </a:t>
            </a:r>
            <a:r>
              <a:rPr lang="ru-RU" dirty="0" err="1" smtClean="0"/>
              <a:t>жағдайда</a:t>
            </a:r>
            <a:r>
              <a:rPr lang="ru-RU" dirty="0" smtClean="0"/>
              <a:t> </a:t>
            </a:r>
            <a:r>
              <a:rPr lang="ru-RU" dirty="0" err="1" smtClean="0"/>
              <a:t>қауіпсіздік</a:t>
            </a:r>
            <a:r>
              <a:rPr lang="ru-RU" dirty="0" smtClean="0"/>
              <a:t> </a:t>
            </a:r>
            <a:r>
              <a:rPr lang="ru-RU" dirty="0" err="1" smtClean="0"/>
              <a:t>техникасы</a:t>
            </a:r>
            <a:r>
              <a:rPr lang="ru-RU" dirty="0" smtClean="0"/>
              <a:t> мен </a:t>
            </a:r>
            <a:r>
              <a:rPr lang="ru-RU" dirty="0" err="1" smtClean="0"/>
              <a:t>еңбек</a:t>
            </a:r>
            <a:r>
              <a:rPr lang="ru-RU" dirty="0" smtClean="0"/>
              <a:t> </a:t>
            </a:r>
            <a:r>
              <a:rPr lang="ru-RU" dirty="0" err="1" smtClean="0"/>
              <a:t>қорғау</a:t>
            </a:r>
            <a:r>
              <a:rPr lang="ru-RU" dirty="0" smtClean="0"/>
              <a:t> </a:t>
            </a:r>
            <a:r>
              <a:rPr lang="ru-RU" dirty="0" err="1" smtClean="0"/>
              <a:t>талаптары</a:t>
            </a:r>
            <a:r>
              <a:rPr lang="ru-RU" dirty="0" smtClean="0"/>
              <a:t> </a:t>
            </a:r>
            <a:r>
              <a:rPr lang="ru-RU" dirty="0" err="1" smtClean="0"/>
              <a:t>бірге</a:t>
            </a:r>
            <a:r>
              <a:rPr lang="ru-RU" dirty="0" smtClean="0"/>
              <a:t> </a:t>
            </a:r>
            <a:r>
              <a:rPr lang="ru-RU" dirty="0" err="1" smtClean="0"/>
              <a:t>қарастырылу</a:t>
            </a:r>
            <a:r>
              <a:rPr lang="ru-RU" dirty="0" smtClean="0"/>
              <a:t> </a:t>
            </a:r>
            <a:r>
              <a:rPr lang="ru-RU" dirty="0" err="1" smtClean="0"/>
              <a:t>қажет</a:t>
            </a:r>
            <a:r>
              <a:rPr lang="ru-RU" dirty="0" smtClean="0"/>
              <a:t>. </a:t>
            </a:r>
            <a:endParaRPr lang="ru-RU" dirty="0"/>
          </a:p>
        </p:txBody>
      </p:sp>
    </p:spTree>
    <p:extLst>
      <p:ext uri="{BB962C8B-B14F-4D97-AF65-F5344CB8AC3E}">
        <p14:creationId xmlns:p14="http://schemas.microsoft.com/office/powerpoint/2010/main" val="511337800"/>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TotalTime>
  <Words>771</Words>
  <Application>Microsoft Office PowerPoint</Application>
  <PresentationFormat>Широкоэкранный</PresentationFormat>
  <Paragraphs>44</Paragraphs>
  <Slides>12</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12</vt:i4>
      </vt:variant>
    </vt:vector>
  </HeadingPairs>
  <TitlesOfParts>
    <vt:vector size="16" baseType="lpstr">
      <vt:lpstr>Arial</vt:lpstr>
      <vt:lpstr>Calibri</vt:lpstr>
      <vt:lpstr>Calibri Light</vt:lpstr>
      <vt:lpstr>Тема Office</vt:lpstr>
      <vt:lpstr>Презентация PowerPoint</vt:lpstr>
      <vt:lpstr>Презентация PowerPoint</vt:lpstr>
      <vt:lpstr>Презентация PowerPoint</vt:lpstr>
      <vt:lpstr>Презентация PowerPoint</vt:lpstr>
      <vt:lpstr>Пәнді оқытудың міндеттері:</vt:lpstr>
      <vt:lpstr>Еңбекті қорғау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Альмира Букунова</dc:creator>
  <cp:lastModifiedBy>Альмира Букунова</cp:lastModifiedBy>
  <cp:revision>2</cp:revision>
  <dcterms:created xsi:type="dcterms:W3CDTF">2025-08-22T08:27:24Z</dcterms:created>
  <dcterms:modified xsi:type="dcterms:W3CDTF">2025-08-22T09:21:15Z</dcterms:modified>
</cp:coreProperties>
</file>